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6858000" cx="9144000"/>
  <p:notesSz cx="6858000" cy="9144000"/>
  <p:embeddedFontLst>
    <p:embeddedFont>
      <p:font typeface="Libre Baskerville"/>
      <p:regular r:id="rId44"/>
      <p:bold r:id="rId45"/>
      <p:italic r:id="rId46"/>
    </p:embeddedFont>
    <p:embeddedFont>
      <p:font typeface="Arial Black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LibreBaskerville-regular.fntdata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LibreBaskerville-italic.fntdata"/><Relationship Id="rId23" Type="http://schemas.openxmlformats.org/officeDocument/2006/relationships/slide" Target="slides/slide19.xml"/><Relationship Id="rId45" Type="http://schemas.openxmlformats.org/officeDocument/2006/relationships/font" Target="fonts/LibreBaskervill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ArialBlack-regular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21" name="Shape 21"/>
          <p:cNvSpPr txBox="1"/>
          <p:nvPr>
            <p:ph idx="11" type="ftr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 rot="5400000">
            <a:off x="1754123" y="303275"/>
            <a:ext cx="4873751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 rot="5400000">
            <a:off x="4541837" y="2362201"/>
            <a:ext cx="5851525" cy="1676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2286000" y="3124200"/>
            <a:ext cx="6172199" cy="18943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1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2286000" y="5003321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ctr">
              <a:spcBef>
                <a:spcPts val="420"/>
              </a:spcBef>
              <a:buClr>
                <a:schemeClr val="accent1"/>
              </a:buClr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ctr">
              <a:spcBef>
                <a:spcPts val="360"/>
              </a:spcBef>
              <a:buClr>
                <a:srgbClr val="DE7530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ctr">
              <a:spcBef>
                <a:spcPts val="360"/>
              </a:spcBef>
              <a:buClr>
                <a:srgbClr val="FEC2AC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ctr">
              <a:spcBef>
                <a:spcPts val="320"/>
              </a:spcBef>
              <a:buClr>
                <a:srgbClr val="BBC9E9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ctr">
              <a:spcBef>
                <a:spcPts val="320"/>
              </a:spcBef>
              <a:buClr>
                <a:schemeClr val="accent1"/>
              </a:buClr>
              <a:buFont typeface="Libre Baskerville"/>
              <a:buNone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ctr">
              <a:spcBef>
                <a:spcPts val="280"/>
              </a:spcBef>
              <a:buClr>
                <a:srgbClr val="FEC2AC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2"/>
              </a:buClr>
              <a:buFont typeface="Libre Baskerville"/>
              <a:buNone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ctr">
              <a:spcBef>
                <a:spcPts val="280"/>
              </a:spcBef>
              <a:buClr>
                <a:srgbClr val="DE7530"/>
              </a:buClr>
              <a:buFont typeface="Libre Baskerville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 rot="5400000">
            <a:off x="7077268" y="4181668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4" name="Shape 34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8" name="Shape 38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" name="Shape 39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" name="Shape 40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" name="Shape 41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" name="Shape 4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" name="Shape 43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309632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664208" y="5788151"/>
            <a:ext cx="274319" cy="274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905000" y="4495800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1325544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56" name="Shape 56"/>
          <p:cNvSpPr txBox="1"/>
          <p:nvPr>
            <p:ph idx="11" type="ftr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4" name="Shape 64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5" name="Shape 65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bg>
      <p:bgPr>
        <a:solidFill>
          <a:schemeClr val="dk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2286000" y="2895600"/>
            <a:ext cx="6172199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Libre Baskerville"/>
              <a:buNone/>
              <a:defRPr b="1" i="0" sz="30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2286000" y="5010150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4480" lvl="1" marL="64008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90500" lvl="2" marL="914400" marR="0" rtl="0" algn="l">
              <a:spcBef>
                <a:spcPts val="320"/>
              </a:spcBef>
              <a:buClr>
                <a:srgbClr val="DE753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85419" lvl="3" marL="1188720" marR="0" rtl="0" algn="l">
              <a:spcBef>
                <a:spcPts val="280"/>
              </a:spcBef>
              <a:buClr>
                <a:srgbClr val="FEC2AC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93039" lvl="4" marL="1463040" marR="0" rtl="0" algn="l">
              <a:spcBef>
                <a:spcPts val="280"/>
              </a:spcBef>
              <a:buClr>
                <a:srgbClr val="BBC9E9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 rot="5400000">
            <a:off x="7077455" y="4178808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75" name="Shape 75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Shape 7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Shape 77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Shape 78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Shape 79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Shape 80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1324704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1664208" y="5791200"/>
            <a:ext cx="274319" cy="274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1879040" y="4479887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86" name="Shape 86"/>
          <p:cNvCxnSpPr/>
          <p:nvPr/>
        </p:nvCxnSpPr>
        <p:spPr>
          <a:xfrm>
            <a:off x="9097943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Shape 87"/>
          <p:cNvSpPr txBox="1"/>
          <p:nvPr>
            <p:ph idx="12" type="sldNum"/>
          </p:nvPr>
        </p:nvSpPr>
        <p:spPr>
          <a:xfrm>
            <a:off x="1340616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0" type="dt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Shape 94"/>
          <p:cNvSpPr txBox="1"/>
          <p:nvPr>
            <p:ph type="title"/>
          </p:nvPr>
        </p:nvSpPr>
        <p:spPr>
          <a:xfrm rot="5400000">
            <a:off x="3371849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1" i="0" sz="2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12279" y="274319"/>
            <a:ext cx="1527047" cy="49834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4480" lvl="1" marL="64008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90500" lvl="2" marL="914400" marR="0" rtl="0" algn="l">
              <a:spcBef>
                <a:spcPts val="200"/>
              </a:spcBef>
              <a:buClr>
                <a:srgbClr val="DE7530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85419" lvl="3" marL="1188720" marR="0" rtl="0" algn="l">
              <a:spcBef>
                <a:spcPts val="180"/>
              </a:spcBef>
              <a:buClr>
                <a:srgbClr val="FEC2AC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93039" lvl="4" marL="1463040" marR="0" rtl="0" algn="l">
              <a:spcBef>
                <a:spcPts val="180"/>
              </a:spcBef>
              <a:buClr>
                <a:srgbClr val="BBC9E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96" name="Shape 96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Shape 97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Shape 9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Shape 99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00" name="Shape 10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Shape 101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304800" y="274319"/>
            <a:ext cx="5638800" cy="6327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hape 10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Shape 108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1" i="0" sz="2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/>
          <p:nvPr>
            <p:ph idx="2" type="pic"/>
          </p:nvPr>
        </p:nvSpPr>
        <p:spPr>
          <a:xfrm>
            <a:off x="0" y="0"/>
            <a:ext cx="617219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765797" y="264794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"/>
              </a:spcBef>
              <a:spcAft>
                <a:spcPts val="4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23520" lvl="1" marL="640080" marR="0" rtl="0" algn="l">
              <a:spcBef>
                <a:spcPts val="24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52400" lvl="2" marL="914400" marR="0" rtl="0" algn="l">
              <a:spcBef>
                <a:spcPts val="20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51130" lvl="3" marL="1188720" marR="0" rtl="0" algn="l">
              <a:spcBef>
                <a:spcPts val="18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54178" lvl="4" marL="1463040" marR="0" rtl="0" algn="l">
              <a:spcBef>
                <a:spcPts val="18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112" name="Shape 1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Shape 113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Shape 115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Shape 116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Shape 117"/>
          <p:cNvSpPr txBox="1"/>
          <p:nvPr>
            <p:ph idx="10" type="dt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" name="Shape 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ct val="68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ct val="1000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 rot="5400000">
            <a:off x="7589520" y="1081851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 rot="5400000">
            <a:off x="6990185" y="3737239"/>
            <a:ext cx="3200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/>
          <p:nvPr/>
        </p:nvSpPr>
        <p:spPr>
          <a:xfrm>
            <a:off x="8156447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129015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gif"/><Relationship Id="rId4" Type="http://schemas.openxmlformats.org/officeDocument/2006/relationships/image" Target="../media/image20.jpg"/><Relationship Id="rId5" Type="http://schemas.openxmlformats.org/officeDocument/2006/relationships/image" Target="../media/image18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Relationship Id="rId4" Type="http://schemas.openxmlformats.org/officeDocument/2006/relationships/image" Target="../media/image27.jpg"/><Relationship Id="rId5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36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Relationship Id="rId4" Type="http://schemas.openxmlformats.org/officeDocument/2006/relationships/image" Target="../media/image33.png"/><Relationship Id="rId5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jpg"/><Relationship Id="rId4" Type="http://schemas.openxmlformats.org/officeDocument/2006/relationships/image" Target="../media/image49.gif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jpg"/><Relationship Id="rId4" Type="http://schemas.openxmlformats.org/officeDocument/2006/relationships/image" Target="../media/image44.gif"/><Relationship Id="rId5" Type="http://schemas.openxmlformats.org/officeDocument/2006/relationships/image" Target="../media/image4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10.png"/><Relationship Id="rId5" Type="http://schemas.openxmlformats.org/officeDocument/2006/relationships/image" Target="../media/image04.png"/><Relationship Id="rId6" Type="http://schemas.openxmlformats.org/officeDocument/2006/relationships/image" Target="../media/image06.png"/><Relationship Id="rId7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67543" y="1700808"/>
            <a:ext cx="822960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1" lang="en-US" sz="72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PROCESO DE REPRODUCCIÓN EN LOS SERES VIVOS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Gémulas (esporulación)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El organismo parental libera unas células especializadas, que bajo las condiciones adecuadas se desarrollan en nuevos organismos.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Esp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1988840"/>
            <a:ext cx="4415948" cy="3449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593304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Fragmenta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ció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El cuerpo del organismo parental se parte en diferentes piezas que se desarrollan en nuevos organismos.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Ejemplos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Planarias 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967" y="1988840"/>
            <a:ext cx="3952875" cy="353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600200"/>
            <a:ext cx="3952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Regenera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ció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 trozo del individuo que no afecte órganos importantes puede regenerarse en un organismo completo.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qu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inodermos 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080" y="1628800"/>
            <a:ext cx="261937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705" y="4077071"/>
            <a:ext cx="333375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GAMETOGÉNESIS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EL PROCESO POR EL CUAL LOS GAMETOS SE ORIGINAN.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COMIENZA CON UNA CÉLULA MADRE QUE ATRAVIESA UNA SERIE DE DIVISIONES CELULARES.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>
              <a:spcBef>
                <a:spcPts val="0"/>
              </a:spcBef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EL PROCESO ES DIFERENTE EN ESPERMATOZOIDES Y EN ÓVULOS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ESPERMATOGÉNESIS: Formación de espermatozoides.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212" y="1487025"/>
            <a:ext cx="6905625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OOGÉNESIS: FORMACIÓN DEL ÓVULO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625" y="1417650"/>
            <a:ext cx="5437700" cy="484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 b="0" l="94440" r="0" t="0"/>
          <a:stretch/>
        </p:blipFill>
        <p:spPr>
          <a:xfrm>
            <a:off x="6491313" y="1417650"/>
            <a:ext cx="38390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457200" y="764699"/>
            <a:ext cx="3657600" cy="54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Partenog</a:t>
            </a:r>
            <a:r>
              <a:rPr b="1" lang="en-US" sz="2040"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1" i="0" lang="en-US" sz="2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nesis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40">
                <a:latin typeface="Arial"/>
                <a:ea typeface="Arial"/>
                <a:cs typeface="Arial"/>
                <a:sym typeface="Arial"/>
              </a:rPr>
              <a:t>Incluye la activación de un ovocito que no ha sido fecundado.</a:t>
            </a:r>
            <a:br>
              <a:rPr b="0" i="0" lang="en-US" sz="2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04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40">
                <a:latin typeface="Arial"/>
                <a:ea typeface="Arial"/>
                <a:cs typeface="Arial"/>
                <a:sym typeface="Arial"/>
              </a:rPr>
              <a:t>Los animales como abejas, avispas y hormigas producen organismos haploides capaces de producir gametos.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4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40">
                <a:latin typeface="Arial"/>
                <a:ea typeface="Arial"/>
                <a:cs typeface="Arial"/>
                <a:sym typeface="Arial"/>
              </a:rPr>
              <a:t>En vertebrados, se da por la activación del primer cuerpo polar que no expulsa el segundo paquete de cromosomas, por lo que produce un individuo diploide.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1400"/>
              <a:buFont typeface="Noto Sans Symbols"/>
              <a:buNone/>
            </a:pPr>
            <a:r>
              <a:t/>
            </a:r>
            <a:endParaRPr b="0" i="0" sz="204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9602"/>
          <a:stretch/>
        </p:blipFill>
        <p:spPr>
          <a:xfrm>
            <a:off x="4644007" y="764704"/>
            <a:ext cx="3308598" cy="5787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274649"/>
            <a:ext cx="7467600" cy="73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TIPOS DE PARTENOGÉNESIS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1050500"/>
            <a:ext cx="7467600" cy="512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Por su frecuencia: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Partenogénesis accidental: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Individuos de reproducción sexual eventualmente presentan partenogénesis.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Partenogénesis facultativa: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Cuando los óvulos se desarrollan con o sin fecundación.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Partenogénesis obligatoria: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Los óvulos se desarrollan sin posibilidad de ser fecundados, pues la especie no tiene machos.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106679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Según el sexo resultante: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Telitoca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Origina sólo hembras.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Arrenotoca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Origina sólo machos.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Anfoterotoca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o Deuterotoca: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Origina individuos de ambos sexos.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ctrTitle"/>
          </p:nvPr>
        </p:nvSpPr>
        <p:spPr>
          <a:xfrm>
            <a:off x="2267743" y="2204864"/>
            <a:ext cx="6172199" cy="38938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Medio de reproducción en el cual los genes de </a:t>
            </a:r>
            <a:r>
              <a:rPr b="1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dos organismos </a:t>
            </a:r>
            <a:r>
              <a:rPr b="0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la misma especie se </a:t>
            </a:r>
            <a:r>
              <a:rPr b="1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mezclan</a:t>
            </a:r>
            <a:r>
              <a:rPr b="0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para producir </a:t>
            </a:r>
            <a:r>
              <a:rPr b="1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descendencia</a:t>
            </a:r>
            <a:r>
              <a:rPr b="0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br>
              <a:rPr b="0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Usualmente dos gametos </a:t>
            </a:r>
            <a:r>
              <a:rPr b="1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haploides</a:t>
            </a:r>
            <a:r>
              <a:rPr b="0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se unen para producir un cigoto </a:t>
            </a:r>
            <a:r>
              <a:rPr b="1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diploide</a:t>
            </a:r>
            <a:r>
              <a:rPr b="0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2267743" y="620687"/>
            <a:ext cx="604867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4800" u="none" cap="none" strike="noStrike">
                <a:solidFill>
                  <a:srgbClr val="595C63"/>
                </a:solidFill>
                <a:latin typeface="Arial"/>
                <a:ea typeface="Arial"/>
                <a:cs typeface="Arial"/>
                <a:sym typeface="Arial"/>
              </a:rPr>
              <a:t>REPRODUCCIÓN SEXUAL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132856"/>
            <a:ext cx="7467600" cy="2016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HILO CONDUCTOR: ¿Cómo es el proceso de reproducción en los diferentes niveles de organización?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457200" y="274637"/>
            <a:ext cx="533893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45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Organismo Femenino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Tiene un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órgano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llamado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ovario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produce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llamadas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ovocitos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ovocito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 una célula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contiene reservas alimenticias para el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cigoto.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Shape 26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935" y="548679"/>
            <a:ext cx="4500797" cy="546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28" y="1268759"/>
            <a:ext cx="4723141" cy="424242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54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Organismo Masculino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Tiene un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órgano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llamado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testículo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produce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células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llamadas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espermatozoides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espermatozoides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 pequeñas células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móviles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contienen poco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citoplasma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bastantes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mitocondrias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11163" l="0" r="0" t="0"/>
          <a:stretch/>
        </p:blipFill>
        <p:spPr>
          <a:xfrm>
            <a:off x="2099055" y="4758680"/>
            <a:ext cx="2747833" cy="209931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>
            <p:ph type="title"/>
          </p:nvPr>
        </p:nvSpPr>
        <p:spPr>
          <a:xfrm>
            <a:off x="457200" y="548679"/>
            <a:ext cx="7467600" cy="868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48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Organismo hermafrodita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57200" y="1600200"/>
            <a:ext cx="4186808" cy="3556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un organismo que produce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espermatozoides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ovocitos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el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mismo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cuerpo.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Algunas especies intercambian células a través de la cópula, otras se autofertilizan.</a:t>
            </a:r>
          </a:p>
        </p:txBody>
      </p:sp>
      <p:pic>
        <p:nvPicPr>
          <p:cNvPr id="277" name="Shape 27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15000" l="5906" r="0" t="25937"/>
          <a:stretch/>
        </p:blipFill>
        <p:spPr>
          <a:xfrm>
            <a:off x="5148064" y="4697760"/>
            <a:ext cx="344157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7251" y="1814685"/>
            <a:ext cx="2743199" cy="248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27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Fertilización: Es la union del espermatozoide y el ovocito para producir un cigoto.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57200" y="1600200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Algunas señales son producidas para que los organismos se reproduzcan.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Señales visuales, acústicas o químicas (feromonas) son enviadas durante la ovulación.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636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Cortejo: Ritual que se lleva a cabo antes de la reproducción (ritual de apareamiento). </a:t>
            </a:r>
          </a:p>
        </p:txBody>
      </p:sp>
      <p:pic>
        <p:nvPicPr>
          <p:cNvPr id="285" name="Shape 28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-1516" l="10100" r="0" t="18182"/>
          <a:stretch/>
        </p:blipFill>
        <p:spPr>
          <a:xfrm>
            <a:off x="4842030" y="1595226"/>
            <a:ext cx="3204356" cy="198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 b="8090" l="24380" r="12229" t="25066"/>
          <a:stretch/>
        </p:blipFill>
        <p:spPr>
          <a:xfrm>
            <a:off x="4572000" y="4365103"/>
            <a:ext cx="374441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 b="0" l="0" r="25189" t="0"/>
          <a:stretch/>
        </p:blipFill>
        <p:spPr>
          <a:xfrm>
            <a:off x="7333990" y="2996951"/>
            <a:ext cx="1800199" cy="1925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52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Fertilización Externa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Ocurre fuera del cuerpo de los progenitores.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Depende del tiempo y el espacio.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Desove: Fertilización externa en el agua.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Shape 29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6857" y="1600200"/>
            <a:ext cx="3317888" cy="442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54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Fertilización Interna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Ocurre dentro del cuerpo de uno de los progenitores.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Cópula: Proceso mediante el cual un organismo introduce sus gametos dentro del cuerpo del otro.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Algunos organismos no copulan, en cambio utilizan espermatóforos (Sacos externos de esperma)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636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Shape 30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4400092"/>
            <a:ext cx="3657600" cy="245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944" y="1412775"/>
            <a:ext cx="2023673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5">
            <a:alphaModFix/>
          </a:blip>
          <a:srcRect b="12192" l="5299" r="7268" t="0"/>
          <a:stretch/>
        </p:blipFill>
        <p:spPr>
          <a:xfrm>
            <a:off x="6300192" y="1484783"/>
            <a:ext cx="2512050" cy="266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DESARROLLO DE LAS CRÍAS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457200" y="1600200"/>
            <a:ext cx="7467600" cy="1324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OVÍPAROS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Son organismos que se desarrollan dentro de huevos fuera del cuerpo de los progenitores.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41" y="3107506"/>
            <a:ext cx="2669047" cy="183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871" y="3107506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41" y="5225291"/>
            <a:ext cx="1676399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617" y="5225291"/>
            <a:ext cx="2666763" cy="12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19896" y="3107506"/>
            <a:ext cx="2268527" cy="179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09653" y="5194201"/>
            <a:ext cx="1853504" cy="126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484443" y="836712"/>
            <a:ext cx="7467600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OVOVIVÍPAROS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Son organismos que se desarrollan dentro del cuerpo de la madre, pero dependen para su nutrición completamente del huevo.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Eclosionan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dentro del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oviducto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 son liberados al momento de salir del cascarón.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18419" l="0" r="0" t="0"/>
          <a:stretch/>
        </p:blipFill>
        <p:spPr>
          <a:xfrm>
            <a:off x="402432" y="3208153"/>
            <a:ext cx="3165101" cy="178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1759" y="5156548"/>
            <a:ext cx="4000500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8023" y="3208153"/>
            <a:ext cx="3600399" cy="1737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457200" y="476672"/>
            <a:ext cx="746760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VIVÍPAROS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Son aquellos cuyos embriones obtienen nutrientes del cuerpo materno.  En algunos organismos, los embriones se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nutren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secreciones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producidas dentro del aparato reproductor de la madre.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10" y="2994772"/>
            <a:ext cx="278880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6851" y="2994772"/>
            <a:ext cx="2386551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0491" y="3167414"/>
            <a:ext cx="2688135" cy="18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00943" y="836712"/>
            <a:ext cx="7467600" cy="1872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 el caso de los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mamíferos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placentarios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existe un órgano llamado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placenta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que conecta el sistema circulatorio de la madre con el del bebé proveyendo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nutrientes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 facilitando la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excreción</a:t>
            </a: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 b="13901" l="10019" r="9656" t="14700"/>
          <a:stretch/>
        </p:blipFill>
        <p:spPr>
          <a:xfrm>
            <a:off x="600943" y="3068959"/>
            <a:ext cx="3672407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3064" y="3068959"/>
            <a:ext cx="3504087" cy="2448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6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¿Por qué se reproducen los organismos?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48181" y="1916832"/>
            <a:ext cx="3657600" cy="290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reproducción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 un proceso fundamental en el cual un organismo produce más organismos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mismo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mantener la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4821" l="8843" r="2080" t="11234"/>
          <a:stretch/>
        </p:blipFill>
        <p:spPr>
          <a:xfrm>
            <a:off x="3939521" y="3501007"/>
            <a:ext cx="4678002" cy="2933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Ventajas y desventajas de la reproducción sexual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Ventajas: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Variación genética debido a la combinación de gametos.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Facilidad para adaptarse.</a:t>
            </a:r>
          </a:p>
        </p:txBody>
      </p:sp>
      <p:sp>
        <p:nvSpPr>
          <p:cNvPr id="345" name="Shape 345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Desventajas: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Consumo de energía en busca de pareja.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es tan eficiente como la reproducción asexual.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menos descendencia.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60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División celular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¿PARA QUÉ SE DIVIDEN LAS CÉLULAS?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divisi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ó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celular es la separación de una célula en dos.  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REPARACIÓN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REPRODUCCIÓN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60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 CICLO CELULAR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457200" y="1988840"/>
            <a:ext cx="7467600" cy="3816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ciclo celular sucede entre una division celular y la otra.  Consiste en dos partes: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Crecimiento, especialización y preparación (interfase).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División celular (División nuclear y citocinesis)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60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INTERFASE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la parte más larga del ciclo celular.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G1: Gap 1.  Crecimiento y desarrollo.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Síntesis.  Preparación para la division.  Replicación de cromosomas y síntesis de proteinas.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G2: Gap 2.  Síntesis de organelos y otros materiales celulares.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CICLO CELULAR PROCARIOTA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1788840" y="1967266"/>
            <a:ext cx="1991072" cy="492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Libre Baskerville"/>
              <a:buAutoNum type="arabicPeriod"/>
            </a:pPr>
            <a:r>
              <a:rPr b="1" i="0" lang="en-US" sz="1800" u="none" cap="none" strike="noStrike">
                <a:solidFill>
                  <a:srgbClr val="FFED7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INTERFASE</a:t>
            </a:r>
            <a:r>
              <a:rPr b="0" i="0" lang="en-US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Y </a:t>
            </a:r>
            <a:r>
              <a:rPr b="0" i="0" lang="en-US" sz="1600" u="none" cap="none" strike="noStrike">
                <a:solidFill>
                  <a:srgbClr val="3667C4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FISIÓN BINARIA</a:t>
            </a: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Libre Baskerville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Libre Baskerville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Libre Baskerville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Libre Baskervil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Punto de union</a:t>
            </a: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Libre Baskerville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Libre Baskerville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57200" lvl="0" marL="45720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Libre Baskerville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Duplicación del cromosoma</a:t>
            </a:r>
          </a:p>
        </p:txBody>
      </p:sp>
      <p:sp>
        <p:nvSpPr>
          <p:cNvPr id="370" name="Shape 370"/>
          <p:cNvSpPr txBox="1"/>
          <p:nvPr>
            <p:ph idx="2" type="body"/>
          </p:nvPr>
        </p:nvSpPr>
        <p:spPr>
          <a:xfrm>
            <a:off x="6732239" y="1673768"/>
            <a:ext cx="19876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Nueva membrana plasmática se forma entre los puntos de union.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 membrana plasmática crece hacia adentro.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 célula madre se separa en dos células hijas.</a:t>
            </a: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 b="48180" l="41473" r="42727" t="0"/>
          <a:stretch/>
        </p:blipFill>
        <p:spPr>
          <a:xfrm>
            <a:off x="298376" y="1643060"/>
            <a:ext cx="2016224" cy="47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 b="0" l="39366" r="39754" t="54999"/>
          <a:stretch/>
        </p:blipFill>
        <p:spPr>
          <a:xfrm>
            <a:off x="3923928" y="1952624"/>
            <a:ext cx="2664295" cy="409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331787" y="235692"/>
            <a:ext cx="7467600" cy="608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CICLO CELULAR EUCARIOTA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b="0" l="21465" r="21484" t="0"/>
          <a:stretch/>
        </p:blipFill>
        <p:spPr>
          <a:xfrm>
            <a:off x="2403475" y="912812"/>
            <a:ext cx="4335462" cy="548798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/>
          <p:nvPr/>
        </p:nvSpPr>
        <p:spPr>
          <a:xfrm>
            <a:off x="2816225" y="3819525"/>
            <a:ext cx="1191031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58763" lvl="0" marL="258763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: Crecimiento y</a:t>
            </a:r>
          </a:p>
          <a:p>
            <a:pPr indent="-258763" lvl="0" marL="258763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Preparación para </a:t>
            </a:r>
          </a:p>
          <a:p>
            <a:pPr indent="-258763" lvl="0" marL="258763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La división</a:t>
            </a:r>
          </a:p>
        </p:txBody>
      </p:sp>
      <p:sp>
        <p:nvSpPr>
          <p:cNvPr id="380" name="Shape 380"/>
          <p:cNvSpPr/>
          <p:nvPr/>
        </p:nvSpPr>
        <p:spPr>
          <a:xfrm>
            <a:off x="4402137" y="4981575"/>
            <a:ext cx="1284005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85738" lvl="0" marL="185738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S: Síntesis de ADN</a:t>
            </a:r>
          </a:p>
          <a:p>
            <a:pPr indent="-185738" lvl="0" marL="185738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Duplicación de los </a:t>
            </a:r>
          </a:p>
          <a:p>
            <a:pPr indent="-185738" lvl="0" marL="185738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cromosomas</a:t>
            </a:r>
          </a:p>
        </p:txBody>
      </p:sp>
      <p:sp>
        <p:nvSpPr>
          <p:cNvPr id="381" name="Shape 381"/>
          <p:cNvSpPr/>
          <p:nvPr/>
        </p:nvSpPr>
        <p:spPr>
          <a:xfrm>
            <a:off x="5018087" y="2727325"/>
            <a:ext cx="12166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42888" lvl="0" marL="242888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baseline="-25000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: Crecimiento y </a:t>
            </a:r>
          </a:p>
          <a:p>
            <a:pPr indent="-242888" lvl="0" marL="242888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diferenciación</a:t>
            </a:r>
          </a:p>
        </p:txBody>
      </p:sp>
      <p:sp>
        <p:nvSpPr>
          <p:cNvPr id="382" name="Shape 382"/>
          <p:cNvSpPr/>
          <p:nvPr/>
        </p:nvSpPr>
        <p:spPr>
          <a:xfrm rot="2787427">
            <a:off x="3411990" y="2656052"/>
            <a:ext cx="694421" cy="26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profase</a:t>
            </a:r>
          </a:p>
        </p:txBody>
      </p:sp>
      <p:sp>
        <p:nvSpPr>
          <p:cNvPr id="383" name="Shape 383"/>
          <p:cNvSpPr/>
          <p:nvPr/>
        </p:nvSpPr>
        <p:spPr>
          <a:xfrm rot="3695792">
            <a:off x="3667884" y="2455232"/>
            <a:ext cx="795411" cy="26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metafase</a:t>
            </a:r>
          </a:p>
        </p:txBody>
      </p:sp>
      <p:sp>
        <p:nvSpPr>
          <p:cNvPr id="384" name="Shape 384"/>
          <p:cNvSpPr/>
          <p:nvPr/>
        </p:nvSpPr>
        <p:spPr>
          <a:xfrm rot="4729257">
            <a:off x="4056438" y="2316326"/>
            <a:ext cx="710451" cy="26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anafase</a:t>
            </a:r>
          </a:p>
        </p:txBody>
      </p:sp>
      <p:sp>
        <p:nvSpPr>
          <p:cNvPr id="385" name="Shape 385"/>
          <p:cNvSpPr/>
          <p:nvPr/>
        </p:nvSpPr>
        <p:spPr>
          <a:xfrm rot="5400000">
            <a:off x="4249135" y="2217902"/>
            <a:ext cx="912429" cy="26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citocinesis</a:t>
            </a:r>
          </a:p>
        </p:txBody>
      </p:sp>
      <p:sp>
        <p:nvSpPr>
          <p:cNvPr id="386" name="Shape 386"/>
          <p:cNvSpPr/>
          <p:nvPr/>
        </p:nvSpPr>
        <p:spPr>
          <a:xfrm rot="5872246">
            <a:off x="4534244" y="2320294"/>
            <a:ext cx="716863" cy="26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telofase</a:t>
            </a:r>
          </a:p>
        </p:txBody>
      </p:sp>
      <p:sp>
        <p:nvSpPr>
          <p:cNvPr id="387" name="Shape 387"/>
          <p:cNvSpPr/>
          <p:nvPr/>
        </p:nvSpPr>
        <p:spPr>
          <a:xfrm rot="-231018">
            <a:off x="4442700" y="4592008"/>
            <a:ext cx="77136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interfase</a:t>
            </a:r>
          </a:p>
        </p:txBody>
      </p:sp>
      <p:sp>
        <p:nvSpPr>
          <p:cNvPr id="388" name="Shape 388"/>
          <p:cNvSpPr/>
          <p:nvPr/>
        </p:nvSpPr>
        <p:spPr>
          <a:xfrm rot="-1215482">
            <a:off x="4092124" y="2908221"/>
            <a:ext cx="716863" cy="397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división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457200" y="273050"/>
            <a:ext cx="7543800" cy="1067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959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DIVISIÓN NUCLEAR</a:t>
            </a:r>
            <a:br>
              <a:rPr b="0" i="0" lang="en-US" sz="3959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16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HAY DOS CLASES DE DIVISIÓN NUCLEAR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núcleo se divide en dos con cromosomas idénticos.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célula diploide produce dos células diploides.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cromosomas se replican en cromátides hermanas.</a:t>
            </a:r>
          </a:p>
        </p:txBody>
      </p:sp>
      <p:sp>
        <p:nvSpPr>
          <p:cNvPr id="395" name="Shape 395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núcleo se divide con cromosomas diferentes.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célula diploide produce células haploides.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pares homólogos de cromosomas se separan para reducir el número a la mitad.</a:t>
            </a:r>
          </a:p>
        </p:txBody>
      </p:sp>
      <p:sp>
        <p:nvSpPr>
          <p:cNvPr id="396" name="Shape 396"/>
          <p:cNvSpPr/>
          <p:nvPr>
            <p:ph idx="3" type="body"/>
          </p:nvPr>
        </p:nvSpPr>
        <p:spPr>
          <a:xfrm>
            <a:off x="323528" y="1569720"/>
            <a:ext cx="3791272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MITOSIS  (células somáticas)</a:t>
            </a:r>
          </a:p>
        </p:txBody>
      </p:sp>
      <p:sp>
        <p:nvSpPr>
          <p:cNvPr id="397" name="Shape 397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MEIOSIS (gametos)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519672" y="424356"/>
            <a:ext cx="74676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CROMOSOMA EUCARIOTA</a:t>
            </a: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373187"/>
            <a:ext cx="6858000" cy="488791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/>
          <p:nvPr/>
        </p:nvSpPr>
        <p:spPr>
          <a:xfrm>
            <a:off x="2978150" y="1546225"/>
            <a:ext cx="1747838" cy="269874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52869" y="0"/>
                </a:lnTo>
                <a:lnTo>
                  <a:pt x="120000" y="117647"/>
                </a:lnTo>
              </a:path>
            </a:pathLst>
          </a:custGeom>
          <a:noFill/>
          <a:ln cap="flat" cmpd="sng" w="22225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405" name="Shape 405"/>
          <p:cNvCxnSpPr/>
          <p:nvPr/>
        </p:nvCxnSpPr>
        <p:spPr>
          <a:xfrm>
            <a:off x="2370138" y="1998663"/>
            <a:ext cx="1004887" cy="525462"/>
          </a:xfrm>
          <a:prstGeom prst="straightConnector1">
            <a:avLst/>
          </a:prstGeom>
          <a:noFill/>
          <a:ln cap="flat" cmpd="sng" w="22225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Shape 406"/>
          <p:cNvCxnSpPr/>
          <p:nvPr/>
        </p:nvCxnSpPr>
        <p:spPr>
          <a:xfrm flipH="1" rot="10800000">
            <a:off x="4152900" y="1998663"/>
            <a:ext cx="981074" cy="533399"/>
          </a:xfrm>
          <a:prstGeom prst="straightConnector1">
            <a:avLst/>
          </a:prstGeom>
          <a:noFill/>
          <a:ln cap="flat" cmpd="sng" w="22225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7" name="Shape 407"/>
          <p:cNvSpPr/>
          <p:nvPr/>
        </p:nvSpPr>
        <p:spPr>
          <a:xfrm>
            <a:off x="2743200" y="3492500"/>
            <a:ext cx="515938" cy="311149"/>
          </a:xfrm>
          <a:custGeom>
            <a:pathLst>
              <a:path extrusionOk="0" h="120000" w="120000">
                <a:moveTo>
                  <a:pt x="120000" y="120000"/>
                </a:moveTo>
                <a:lnTo>
                  <a:pt x="0" y="62033"/>
                </a:lnTo>
                <a:lnTo>
                  <a:pt x="116923" y="0"/>
                </a:lnTo>
              </a:path>
            </a:pathLst>
          </a:custGeom>
          <a:noFill/>
          <a:ln cap="flat" cmpd="sng" w="22225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5527675" y="3352800"/>
            <a:ext cx="119063" cy="300038"/>
          </a:xfrm>
          <a:custGeom>
            <a:pathLst>
              <a:path extrusionOk="0" h="120000" w="120000">
                <a:moveTo>
                  <a:pt x="0" y="0"/>
                </a:moveTo>
                <a:lnTo>
                  <a:pt x="10666" y="0"/>
                </a:lnTo>
                <a:lnTo>
                  <a:pt x="34666" y="0"/>
                </a:lnTo>
                <a:lnTo>
                  <a:pt x="45333" y="1052"/>
                </a:lnTo>
                <a:lnTo>
                  <a:pt x="58666" y="3157"/>
                </a:lnTo>
                <a:lnTo>
                  <a:pt x="66666" y="6315"/>
                </a:lnTo>
                <a:lnTo>
                  <a:pt x="66666" y="8421"/>
                </a:lnTo>
                <a:lnTo>
                  <a:pt x="69333" y="11578"/>
                </a:lnTo>
                <a:lnTo>
                  <a:pt x="69333" y="106315"/>
                </a:lnTo>
                <a:lnTo>
                  <a:pt x="69333" y="108421"/>
                </a:lnTo>
                <a:lnTo>
                  <a:pt x="77333" y="112631"/>
                </a:lnTo>
                <a:lnTo>
                  <a:pt x="85333" y="115789"/>
                </a:lnTo>
                <a:lnTo>
                  <a:pt x="93333" y="117894"/>
                </a:lnTo>
                <a:lnTo>
                  <a:pt x="104000" y="118947"/>
                </a:lnTo>
                <a:lnTo>
                  <a:pt x="120000" y="119999"/>
                </a:lnTo>
              </a:path>
            </a:pathLst>
          </a:custGeom>
          <a:noFill/>
          <a:ln cap="flat" cmpd="sng" w="22225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9" name="Shape 409"/>
          <p:cNvSpPr/>
          <p:nvPr/>
        </p:nvSpPr>
        <p:spPr>
          <a:xfrm>
            <a:off x="5230812" y="5064125"/>
            <a:ext cx="119061" cy="3016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0666" y="0"/>
                </a:lnTo>
                <a:lnTo>
                  <a:pt x="34666" y="0"/>
                </a:lnTo>
                <a:lnTo>
                  <a:pt x="48000" y="0"/>
                </a:lnTo>
                <a:lnTo>
                  <a:pt x="58666" y="2105"/>
                </a:lnTo>
                <a:lnTo>
                  <a:pt x="66666" y="6315"/>
                </a:lnTo>
                <a:lnTo>
                  <a:pt x="69333" y="8421"/>
                </a:lnTo>
                <a:lnTo>
                  <a:pt x="69333" y="11578"/>
                </a:lnTo>
                <a:lnTo>
                  <a:pt x="69333" y="106315"/>
                </a:lnTo>
                <a:lnTo>
                  <a:pt x="72000" y="108421"/>
                </a:lnTo>
                <a:lnTo>
                  <a:pt x="77333" y="112631"/>
                </a:lnTo>
                <a:lnTo>
                  <a:pt x="85333" y="115789"/>
                </a:lnTo>
                <a:lnTo>
                  <a:pt x="93333" y="117894"/>
                </a:lnTo>
                <a:lnTo>
                  <a:pt x="106666" y="118947"/>
                </a:lnTo>
                <a:lnTo>
                  <a:pt x="120000" y="119999"/>
                </a:lnTo>
              </a:path>
            </a:pathLst>
          </a:custGeom>
          <a:noFill/>
          <a:ln cap="flat" cmpd="sng" w="22225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410" name="Shape 410"/>
          <p:cNvCxnSpPr/>
          <p:nvPr/>
        </p:nvCxnSpPr>
        <p:spPr>
          <a:xfrm>
            <a:off x="4359275" y="3706812"/>
            <a:ext cx="166688" cy="365125"/>
          </a:xfrm>
          <a:prstGeom prst="straightConnector1">
            <a:avLst/>
          </a:prstGeom>
          <a:noFill/>
          <a:ln cap="flat" cmpd="sng" w="22225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1" name="Shape 411"/>
          <p:cNvSpPr/>
          <p:nvPr/>
        </p:nvSpPr>
        <p:spPr>
          <a:xfrm>
            <a:off x="3422650" y="1354137"/>
            <a:ext cx="189314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Loci (ubicación de genes)</a:t>
            </a:r>
          </a:p>
        </p:txBody>
      </p:sp>
      <p:sp>
        <p:nvSpPr>
          <p:cNvPr id="412" name="Shape 412"/>
          <p:cNvSpPr/>
          <p:nvPr/>
        </p:nvSpPr>
        <p:spPr>
          <a:xfrm>
            <a:off x="3348037" y="2192338"/>
            <a:ext cx="111088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CENTRÓMERO</a:t>
            </a:r>
          </a:p>
        </p:txBody>
      </p:sp>
      <p:sp>
        <p:nvSpPr>
          <p:cNvPr id="413" name="Shape 413"/>
          <p:cNvSpPr/>
          <p:nvPr/>
        </p:nvSpPr>
        <p:spPr>
          <a:xfrm>
            <a:off x="3422650" y="2441575"/>
            <a:ext cx="76604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Telómeros</a:t>
            </a:r>
          </a:p>
        </p:txBody>
      </p:sp>
      <p:sp>
        <p:nvSpPr>
          <p:cNvPr id="414" name="Shape 414"/>
          <p:cNvSpPr/>
          <p:nvPr/>
        </p:nvSpPr>
        <p:spPr>
          <a:xfrm>
            <a:off x="2271713" y="2692400"/>
            <a:ext cx="396352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 Black"/>
              <a:buNone/>
            </a:pPr>
            <a:r>
              <a:rPr b="0" lang="en-US" sz="1200" u="none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(a) Cromosoma antes de la duplicación de ADN</a:t>
            </a:r>
          </a:p>
        </p:txBody>
      </p:sp>
      <p:sp>
        <p:nvSpPr>
          <p:cNvPr id="415" name="Shape 415"/>
          <p:cNvSpPr/>
          <p:nvPr/>
        </p:nvSpPr>
        <p:spPr>
          <a:xfrm>
            <a:off x="1947746" y="3447812"/>
            <a:ext cx="8447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Cromátides</a:t>
            </a:r>
          </a:p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hermanas</a:t>
            </a:r>
          </a:p>
        </p:txBody>
      </p:sp>
      <p:sp>
        <p:nvSpPr>
          <p:cNvPr id="416" name="Shape 416"/>
          <p:cNvSpPr/>
          <p:nvPr/>
        </p:nvSpPr>
        <p:spPr>
          <a:xfrm>
            <a:off x="4584700" y="3992562"/>
            <a:ext cx="84478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centromero</a:t>
            </a:r>
          </a:p>
        </p:txBody>
      </p:sp>
      <p:sp>
        <p:nvSpPr>
          <p:cNvPr id="417" name="Shape 417"/>
          <p:cNvSpPr/>
          <p:nvPr/>
        </p:nvSpPr>
        <p:spPr>
          <a:xfrm>
            <a:off x="5691187" y="3327400"/>
            <a:ext cx="1642181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cromosoma</a:t>
            </a:r>
          </a:p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duplicado</a:t>
            </a:r>
          </a:p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(Dos cadenas de ADN)</a:t>
            </a:r>
          </a:p>
        </p:txBody>
      </p:sp>
      <p:sp>
        <p:nvSpPr>
          <p:cNvPr id="418" name="Shape 418"/>
          <p:cNvSpPr/>
          <p:nvPr/>
        </p:nvSpPr>
        <p:spPr>
          <a:xfrm>
            <a:off x="2279650" y="4246562"/>
            <a:ext cx="3517885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 Black"/>
              <a:buNone/>
            </a:pPr>
            <a:r>
              <a:rPr b="0" lang="en-US" sz="1200" u="none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(b) Cromosoma después de la duplicación</a:t>
            </a:r>
          </a:p>
        </p:txBody>
      </p:sp>
      <p:sp>
        <p:nvSpPr>
          <p:cNvPr id="419" name="Shape 419"/>
          <p:cNvSpPr/>
          <p:nvPr/>
        </p:nvSpPr>
        <p:spPr>
          <a:xfrm>
            <a:off x="5413375" y="4868862"/>
            <a:ext cx="1173397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cromátides</a:t>
            </a:r>
          </a:p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hijas</a:t>
            </a:r>
          </a:p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independientes,</a:t>
            </a:r>
          </a:p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Cada una con</a:t>
            </a:r>
          </a:p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ADN idéntico</a:t>
            </a:r>
          </a:p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"/>
              <a:buNone/>
            </a:pPr>
            <a:r>
              <a:rPr b="1" lang="en-US" sz="1200" u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De doble hélice</a:t>
            </a:r>
          </a:p>
        </p:txBody>
      </p:sp>
      <p:sp>
        <p:nvSpPr>
          <p:cNvPr id="420" name="Shape 420"/>
          <p:cNvSpPr/>
          <p:nvPr/>
        </p:nvSpPr>
        <p:spPr>
          <a:xfrm>
            <a:off x="2271713" y="6086478"/>
            <a:ext cx="5057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 Black"/>
              <a:buNone/>
            </a:pPr>
            <a:r>
              <a:rPr b="0" lang="en-US" sz="1200" u="none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(c) Las cromátides hermanas se convierten en cromosomas</a:t>
            </a:r>
          </a:p>
          <a:p>
            <a:pPr indent="0" lvl="0" marL="0" marR="0" rtl="0" algn="l">
              <a:spcBef>
                <a:spcPts val="0"/>
              </a:spcBef>
              <a:buClr>
                <a:srgbClr val="231F20"/>
              </a:buClr>
              <a:buSzPct val="25000"/>
              <a:buFont typeface="Arial Black"/>
              <a:buNone/>
            </a:pPr>
            <a:r>
              <a:rPr b="0" lang="en-US" sz="1200" u="none">
                <a:solidFill>
                  <a:srgbClr val="231F20"/>
                </a:solidFill>
                <a:latin typeface="Arial Black"/>
                <a:ea typeface="Arial Black"/>
                <a:cs typeface="Arial Black"/>
                <a:sym typeface="Arial Black"/>
              </a:rPr>
              <a:t>independientes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60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citocinesis</a:t>
            </a: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División del citoplasma para formar dos células hijas.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célula animal, el citoplasma se pliega en un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surco de clivaje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Luego se aprieta a sí mismo hasta que se divide.</a:t>
            </a:r>
          </a:p>
        </p:txBody>
      </p:sp>
      <p:pic>
        <p:nvPicPr>
          <p:cNvPr id="427" name="Shape 42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7223" y="1412775"/>
            <a:ext cx="2088232" cy="156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3202596"/>
            <a:ext cx="2307729" cy="304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467543" y="836712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célula vegetal, la membrana forma una placa de division que se extiende hacia los extremos hasta que forma una nueva pared celular entre los dos núcleos separando así a las células hijas.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34" name="Shape 43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21161" l="20366" r="16754" t="13582"/>
          <a:stretch/>
        </p:blipFill>
        <p:spPr>
          <a:xfrm>
            <a:off x="4572000" y="692695"/>
            <a:ext cx="2299854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 rotWithShape="1">
          <a:blip r:embed="rId4">
            <a:alphaModFix/>
          </a:blip>
          <a:srcRect b="13811" l="15724" r="2898" t="7284"/>
          <a:stretch/>
        </p:blipFill>
        <p:spPr>
          <a:xfrm>
            <a:off x="4572000" y="3717032"/>
            <a:ext cx="2867891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0271" y="1412775"/>
            <a:ext cx="1728191" cy="1851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Primero… Existen diferentes tipos de células en los organismos pluricelulares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600200"/>
            <a:ext cx="746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Char char="•"/>
            </a:pPr>
            <a:r>
              <a:rPr b="1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CÉLULAS SOMÁTICAS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Son células especializadas en formar </a:t>
            </a:r>
            <a:r>
              <a:rPr b="1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tejidos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Son </a:t>
            </a:r>
            <a:r>
              <a:rPr b="1" i="1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diploides,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 decir, que tienen dos juegos de cromosomas.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636"/>
              <a:buFont typeface="Noto Sans Symbols"/>
              <a:buChar char="•"/>
            </a:pPr>
            <a:r>
              <a:rPr b="1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GAMETOS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Son células especializadas en </a:t>
            </a:r>
            <a:r>
              <a:rPr b="1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reproducción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 Se producen en órganos llamados </a:t>
            </a:r>
            <a:r>
              <a:rPr b="1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gónadas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Son </a:t>
            </a:r>
            <a:r>
              <a:rPr b="1" i="1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haploides, </a:t>
            </a:r>
            <a:r>
              <a:rPr b="0" i="0" lang="en-US" sz="222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 decir, tienen un solo juego de cromosomas, el cual será completado al fusionarse con el otro gameto.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636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30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REPRODUCCIÓN ASEXUAL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 la descendencia es producida por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solo individuo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A través de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celular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replican los cromosomas de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célula madre, entonces la descendencia es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genéticamente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idéntica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 progenitor.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3967" y="2204864"/>
            <a:ext cx="428625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490662"/>
            <a:ext cx="7467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Ventajas Y Desventajas De La Reproducción Asexual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VENTAJAS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 para organismos sésiles o establecidos en un territorio.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Producción de descendencia a bajo costo energético. 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8" name="Shape 168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DESVENTAJAS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Falta de variabilidad ´genética que promueve la resistencia a cambios en el ambiente.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51520" y="404663"/>
            <a:ext cx="8136903" cy="5383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28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Reproducción asexual en microorganismos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2204864"/>
            <a:ext cx="3657600" cy="3528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reproducción en microorganismos ocurre por un proceso de division celular llamado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fisión Binaria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Este proceso permite que se produzcan individuos genéticamente idénticos.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5222" l="0" r="0" t="3867"/>
          <a:stretch/>
        </p:blipFill>
        <p:spPr>
          <a:xfrm>
            <a:off x="4355976" y="1268759"/>
            <a:ext cx="4301512" cy="242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9" y="4149078"/>
            <a:ext cx="31146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74650"/>
            <a:ext cx="80262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REPRODUCCIÓN ASEXUAL EN ANIMALES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65600" y="1124575"/>
            <a:ext cx="82128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Los animales se reproducen sexualmente, pero algunos tienen la habilidad de reproducirse asexualmente frente a condiciones especiales, o para generar mayor número de descendientes y mantener la especie.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174" y="3799419"/>
            <a:ext cx="2306187" cy="173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 b="16219" l="11754" r="0" t="0"/>
          <a:stretch/>
        </p:blipFill>
        <p:spPr>
          <a:xfrm>
            <a:off x="457200" y="3079862"/>
            <a:ext cx="2704226" cy="180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 b="13901" l="0" r="0" t="19137"/>
          <a:stretch/>
        </p:blipFill>
        <p:spPr>
          <a:xfrm>
            <a:off x="5812500" y="3079849"/>
            <a:ext cx="2857500" cy="126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6">
            <a:alphaModFix/>
          </a:blip>
          <a:srcRect b="0" l="29478" r="0" t="33355"/>
          <a:stretch/>
        </p:blipFill>
        <p:spPr>
          <a:xfrm>
            <a:off x="5643110" y="4736249"/>
            <a:ext cx="3026889" cy="1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" y="5120762"/>
            <a:ext cx="2704225" cy="1139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600200"/>
            <a:ext cx="40023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Gemación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 descendencia crece a partir de los tejidos del organismo parental mediante estructuras llamadas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yemas.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dras 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39" y="1549999"/>
            <a:ext cx="2740149" cy="465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Algunas formas de reproducción asexual son: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irador">
  <a:themeElements>
    <a:clrScheme name="Mirador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