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3" r:id="rId8"/>
    <p:sldId id="275" r:id="rId9"/>
    <p:sldId id="278" r:id="rId10"/>
    <p:sldId id="276" r:id="rId11"/>
    <p:sldId id="277" r:id="rId12"/>
    <p:sldId id="261" r:id="rId13"/>
    <p:sldId id="262" r:id="rId14"/>
    <p:sldId id="264" r:id="rId15"/>
    <p:sldId id="266" r:id="rId16"/>
    <p:sldId id="267" r:id="rId17"/>
    <p:sldId id="268" r:id="rId18"/>
    <p:sldId id="269" r:id="rId19"/>
    <p:sldId id="270" r:id="rId20"/>
    <p:sldId id="271"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8" autoAdjust="0"/>
    <p:restoredTop sz="94660"/>
  </p:normalViewPr>
  <p:slideViewPr>
    <p:cSldViewPr snapToGrid="0">
      <p:cViewPr>
        <p:scale>
          <a:sx n="62" d="100"/>
          <a:sy n="62" d="100"/>
        </p:scale>
        <p:origin x="81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583ED-3F2E-439D-9D72-5202B0D1031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2ED63C84-E023-4643-B164-1712D6189B65}">
      <dgm:prSet phldrT="[Texto]" custT="1"/>
      <dgm:spPr/>
      <dgm:t>
        <a:bodyPr/>
        <a:lstStyle/>
        <a:p>
          <a:r>
            <a:rPr lang="en-US" sz="3200" b="1" dirty="0" smtClean="0"/>
            <a:t>KINDS OF MIXTURES</a:t>
          </a:r>
          <a:endParaRPr lang="en-US" sz="3200" b="1" dirty="0"/>
        </a:p>
      </dgm:t>
    </dgm:pt>
    <dgm:pt modelId="{6D28D0DE-0CD1-4A1F-ADAA-275A2F2185F4}" type="parTrans" cxnId="{C5B15E28-A6C4-4593-9A8C-BE346C706184}">
      <dgm:prSet/>
      <dgm:spPr/>
      <dgm:t>
        <a:bodyPr/>
        <a:lstStyle/>
        <a:p>
          <a:endParaRPr lang="en-US"/>
        </a:p>
      </dgm:t>
    </dgm:pt>
    <dgm:pt modelId="{544BF381-DCD5-4A40-BD40-1C115593B3B7}" type="sibTrans" cxnId="{C5B15E28-A6C4-4593-9A8C-BE346C706184}">
      <dgm:prSet/>
      <dgm:spPr/>
      <dgm:t>
        <a:bodyPr/>
        <a:lstStyle/>
        <a:p>
          <a:endParaRPr lang="en-US"/>
        </a:p>
      </dgm:t>
    </dgm:pt>
    <dgm:pt modelId="{9CA2CEE6-44F0-4F89-A386-90E8B4E83DF1}">
      <dgm:prSet phldrT="[Texto]"/>
      <dgm:spPr/>
      <dgm:t>
        <a:bodyPr/>
        <a:lstStyle/>
        <a:p>
          <a:r>
            <a:rPr lang="en-US" dirty="0" smtClean="0"/>
            <a:t>HOMOGENEOUS</a:t>
          </a:r>
          <a:endParaRPr lang="en-US" dirty="0"/>
        </a:p>
      </dgm:t>
    </dgm:pt>
    <dgm:pt modelId="{0A39AD41-2EDC-446B-971F-DE833E543785}" type="parTrans" cxnId="{DE5DC405-750C-4B22-B18E-F51F06CCB4C1}">
      <dgm:prSet/>
      <dgm:spPr/>
      <dgm:t>
        <a:bodyPr/>
        <a:lstStyle/>
        <a:p>
          <a:endParaRPr lang="en-US"/>
        </a:p>
      </dgm:t>
    </dgm:pt>
    <dgm:pt modelId="{8EF849A0-86F6-48E6-884B-4B8E11D3F1F9}" type="sibTrans" cxnId="{DE5DC405-750C-4B22-B18E-F51F06CCB4C1}">
      <dgm:prSet/>
      <dgm:spPr/>
      <dgm:t>
        <a:bodyPr/>
        <a:lstStyle/>
        <a:p>
          <a:endParaRPr lang="en-US"/>
        </a:p>
      </dgm:t>
    </dgm:pt>
    <dgm:pt modelId="{EE0AD199-3DA7-4597-8B05-12B7B82F0FA0}">
      <dgm:prSet phldrT="[Texto]"/>
      <dgm:spPr/>
      <dgm:t>
        <a:bodyPr/>
        <a:lstStyle/>
        <a:p>
          <a:r>
            <a:rPr lang="en-US" dirty="0" smtClean="0"/>
            <a:t>Components are uniformly distributed forming one phase.</a:t>
          </a:r>
          <a:endParaRPr lang="en-US" dirty="0"/>
        </a:p>
      </dgm:t>
    </dgm:pt>
    <dgm:pt modelId="{7DDBC3D5-C3C2-4225-9FAE-B225C864F2C1}" type="parTrans" cxnId="{D6BBC9C4-76CF-4830-8CA6-3567D38E0783}">
      <dgm:prSet/>
      <dgm:spPr/>
      <dgm:t>
        <a:bodyPr/>
        <a:lstStyle/>
        <a:p>
          <a:endParaRPr lang="en-US"/>
        </a:p>
      </dgm:t>
    </dgm:pt>
    <dgm:pt modelId="{E683AE08-E279-43BC-ADB0-7A1FB7DF6E2F}" type="sibTrans" cxnId="{D6BBC9C4-76CF-4830-8CA6-3567D38E0783}">
      <dgm:prSet/>
      <dgm:spPr/>
      <dgm:t>
        <a:bodyPr/>
        <a:lstStyle/>
        <a:p>
          <a:endParaRPr lang="en-US"/>
        </a:p>
      </dgm:t>
    </dgm:pt>
    <dgm:pt modelId="{EDC3BF2F-49F1-48FB-8D80-FA442271C2B1}">
      <dgm:prSet phldrT="[Texto]"/>
      <dgm:spPr/>
      <dgm:t>
        <a:bodyPr/>
        <a:lstStyle/>
        <a:p>
          <a:r>
            <a:rPr lang="en-US" dirty="0" smtClean="0"/>
            <a:t>HETEROGENEOUS</a:t>
          </a:r>
          <a:endParaRPr lang="en-US" dirty="0"/>
        </a:p>
      </dgm:t>
    </dgm:pt>
    <dgm:pt modelId="{D68F87EA-A389-48FB-8C10-F2B698117CD7}" type="parTrans" cxnId="{56DF6555-823E-4C26-98AB-2FE18346AFD7}">
      <dgm:prSet/>
      <dgm:spPr/>
      <dgm:t>
        <a:bodyPr/>
        <a:lstStyle/>
        <a:p>
          <a:endParaRPr lang="en-US"/>
        </a:p>
      </dgm:t>
    </dgm:pt>
    <dgm:pt modelId="{4986503A-0DF2-435E-A2EB-C42B2A244BE0}" type="sibTrans" cxnId="{56DF6555-823E-4C26-98AB-2FE18346AFD7}">
      <dgm:prSet/>
      <dgm:spPr/>
      <dgm:t>
        <a:bodyPr/>
        <a:lstStyle/>
        <a:p>
          <a:endParaRPr lang="en-US"/>
        </a:p>
      </dgm:t>
    </dgm:pt>
    <dgm:pt modelId="{5C7C9B3E-7591-4F07-9573-8FB913C33DE4}">
      <dgm:prSet phldrT="[Texto]"/>
      <dgm:spPr/>
      <dgm:t>
        <a:bodyPr/>
        <a:lstStyle/>
        <a:p>
          <a:r>
            <a:rPr lang="en-US" dirty="0" smtClean="0"/>
            <a:t>Components are in different phases.</a:t>
          </a:r>
          <a:endParaRPr lang="en-US" dirty="0"/>
        </a:p>
      </dgm:t>
    </dgm:pt>
    <dgm:pt modelId="{798B1B2B-1C57-4880-AA0B-B3F578E73A0F}" type="parTrans" cxnId="{40C4B60F-E7B5-4DD3-B96A-D0398833730E}">
      <dgm:prSet/>
      <dgm:spPr/>
      <dgm:t>
        <a:bodyPr/>
        <a:lstStyle/>
        <a:p>
          <a:endParaRPr lang="en-US"/>
        </a:p>
      </dgm:t>
    </dgm:pt>
    <dgm:pt modelId="{83BA2ADE-1120-45B8-BEFA-396727F4CC92}" type="sibTrans" cxnId="{40C4B60F-E7B5-4DD3-B96A-D0398833730E}">
      <dgm:prSet/>
      <dgm:spPr/>
      <dgm:t>
        <a:bodyPr/>
        <a:lstStyle/>
        <a:p>
          <a:endParaRPr lang="en-US"/>
        </a:p>
      </dgm:t>
    </dgm:pt>
    <dgm:pt modelId="{4C2EB4F1-986F-47F9-9848-C7360C2ACFC1}">
      <dgm:prSet/>
      <dgm:spPr/>
      <dgm:t>
        <a:bodyPr/>
        <a:lstStyle/>
        <a:p>
          <a:r>
            <a:rPr lang="en-US" dirty="0" smtClean="0"/>
            <a:t>Soft drinks, alloys </a:t>
          </a:r>
          <a:endParaRPr lang="en-US" dirty="0"/>
        </a:p>
      </dgm:t>
    </dgm:pt>
    <dgm:pt modelId="{9567AADB-7A49-4756-A3CB-2F813A0BBB63}" type="parTrans" cxnId="{BAACFB57-D86D-4B12-8D2A-99929FB5EE89}">
      <dgm:prSet/>
      <dgm:spPr/>
      <dgm:t>
        <a:bodyPr/>
        <a:lstStyle/>
        <a:p>
          <a:endParaRPr lang="en-US"/>
        </a:p>
      </dgm:t>
    </dgm:pt>
    <dgm:pt modelId="{1C77827A-9D69-403F-81E4-54F431700399}" type="sibTrans" cxnId="{BAACFB57-D86D-4B12-8D2A-99929FB5EE89}">
      <dgm:prSet/>
      <dgm:spPr/>
      <dgm:t>
        <a:bodyPr/>
        <a:lstStyle/>
        <a:p>
          <a:endParaRPr lang="en-US"/>
        </a:p>
      </dgm:t>
    </dgm:pt>
    <dgm:pt modelId="{27FC987C-C1F8-4687-A4DA-13F7DF249E32}">
      <dgm:prSet/>
      <dgm:spPr/>
      <dgm:t>
        <a:bodyPr/>
        <a:lstStyle/>
        <a:p>
          <a:r>
            <a:rPr lang="en-US" dirty="0" smtClean="0"/>
            <a:t>Soil, salad</a:t>
          </a:r>
          <a:endParaRPr lang="en-US" dirty="0"/>
        </a:p>
      </dgm:t>
    </dgm:pt>
    <dgm:pt modelId="{7055AC07-2B60-4048-A5A6-8C3FE2E0ECCD}" type="parTrans" cxnId="{5CCA7FAE-0D8E-4843-B942-26003A01E739}">
      <dgm:prSet/>
      <dgm:spPr/>
      <dgm:t>
        <a:bodyPr/>
        <a:lstStyle/>
        <a:p>
          <a:endParaRPr lang="en-US"/>
        </a:p>
      </dgm:t>
    </dgm:pt>
    <dgm:pt modelId="{CDEA96A8-2FCD-4502-8FEC-39621CCF86CE}" type="sibTrans" cxnId="{5CCA7FAE-0D8E-4843-B942-26003A01E739}">
      <dgm:prSet/>
      <dgm:spPr/>
      <dgm:t>
        <a:bodyPr/>
        <a:lstStyle/>
        <a:p>
          <a:endParaRPr lang="en-US"/>
        </a:p>
      </dgm:t>
    </dgm:pt>
    <dgm:pt modelId="{049598A7-C040-4A35-B083-1482281171C9}" type="pres">
      <dgm:prSet presAssocID="{F26583ED-3F2E-439D-9D72-5202B0D1031B}" presName="hierChild1" presStyleCnt="0">
        <dgm:presLayoutVars>
          <dgm:chPref val="1"/>
          <dgm:dir/>
          <dgm:animOne val="branch"/>
          <dgm:animLvl val="lvl"/>
          <dgm:resizeHandles/>
        </dgm:presLayoutVars>
      </dgm:prSet>
      <dgm:spPr/>
      <dgm:t>
        <a:bodyPr/>
        <a:lstStyle/>
        <a:p>
          <a:endParaRPr lang="en-US"/>
        </a:p>
      </dgm:t>
    </dgm:pt>
    <dgm:pt modelId="{63DEC458-C4EA-49CC-9221-2BE2167495C7}" type="pres">
      <dgm:prSet presAssocID="{2ED63C84-E023-4643-B164-1712D6189B65}" presName="hierRoot1" presStyleCnt="0"/>
      <dgm:spPr/>
    </dgm:pt>
    <dgm:pt modelId="{6A910E63-38C7-442C-BE70-54B29A7D9691}" type="pres">
      <dgm:prSet presAssocID="{2ED63C84-E023-4643-B164-1712D6189B65}" presName="composite" presStyleCnt="0"/>
      <dgm:spPr/>
    </dgm:pt>
    <dgm:pt modelId="{25C023BA-5F3F-4975-AB55-0C68EA37E1D6}" type="pres">
      <dgm:prSet presAssocID="{2ED63C84-E023-4643-B164-1712D6189B65}" presName="background" presStyleLbl="node0" presStyleIdx="0" presStyleCnt="1"/>
      <dgm:spPr/>
    </dgm:pt>
    <dgm:pt modelId="{F9F7B772-9DC3-473B-95E5-A7953D128A81}" type="pres">
      <dgm:prSet presAssocID="{2ED63C84-E023-4643-B164-1712D6189B65}" presName="text" presStyleLbl="fgAcc0" presStyleIdx="0" presStyleCnt="1" custScaleX="168078">
        <dgm:presLayoutVars>
          <dgm:chPref val="3"/>
        </dgm:presLayoutVars>
      </dgm:prSet>
      <dgm:spPr/>
      <dgm:t>
        <a:bodyPr/>
        <a:lstStyle/>
        <a:p>
          <a:endParaRPr lang="en-US"/>
        </a:p>
      </dgm:t>
    </dgm:pt>
    <dgm:pt modelId="{C9010C9A-131B-4AFA-B0F0-A856108339BA}" type="pres">
      <dgm:prSet presAssocID="{2ED63C84-E023-4643-B164-1712D6189B65}" presName="hierChild2" presStyleCnt="0"/>
      <dgm:spPr/>
    </dgm:pt>
    <dgm:pt modelId="{7CED1441-E555-4104-A92C-FFA975EC7B65}" type="pres">
      <dgm:prSet presAssocID="{0A39AD41-2EDC-446B-971F-DE833E543785}" presName="Name10" presStyleLbl="parChTrans1D2" presStyleIdx="0" presStyleCnt="2"/>
      <dgm:spPr/>
      <dgm:t>
        <a:bodyPr/>
        <a:lstStyle/>
        <a:p>
          <a:endParaRPr lang="en-US"/>
        </a:p>
      </dgm:t>
    </dgm:pt>
    <dgm:pt modelId="{F72DEA1D-382F-4479-909D-5F9F5EB36084}" type="pres">
      <dgm:prSet presAssocID="{9CA2CEE6-44F0-4F89-A386-90E8B4E83DF1}" presName="hierRoot2" presStyleCnt="0"/>
      <dgm:spPr/>
    </dgm:pt>
    <dgm:pt modelId="{407785A4-BEBF-4283-9C13-BA3CD9BFD9FD}" type="pres">
      <dgm:prSet presAssocID="{9CA2CEE6-44F0-4F89-A386-90E8B4E83DF1}" presName="composite2" presStyleCnt="0"/>
      <dgm:spPr/>
    </dgm:pt>
    <dgm:pt modelId="{5BAE40B6-5772-4DE0-A262-1038B4B07EBF}" type="pres">
      <dgm:prSet presAssocID="{9CA2CEE6-44F0-4F89-A386-90E8B4E83DF1}" presName="background2" presStyleLbl="node2" presStyleIdx="0" presStyleCnt="2"/>
      <dgm:spPr/>
    </dgm:pt>
    <dgm:pt modelId="{70AEDE35-B319-47EF-96E2-6245CCA0BBD6}" type="pres">
      <dgm:prSet presAssocID="{9CA2CEE6-44F0-4F89-A386-90E8B4E83DF1}" presName="text2" presStyleLbl="fgAcc2" presStyleIdx="0" presStyleCnt="2" custScaleX="153890" custScaleY="64133">
        <dgm:presLayoutVars>
          <dgm:chPref val="3"/>
        </dgm:presLayoutVars>
      </dgm:prSet>
      <dgm:spPr/>
      <dgm:t>
        <a:bodyPr/>
        <a:lstStyle/>
        <a:p>
          <a:endParaRPr lang="en-US"/>
        </a:p>
      </dgm:t>
    </dgm:pt>
    <dgm:pt modelId="{AEA16772-217B-4509-AB56-48CD8ED1F7B8}" type="pres">
      <dgm:prSet presAssocID="{9CA2CEE6-44F0-4F89-A386-90E8B4E83DF1}" presName="hierChild3" presStyleCnt="0"/>
      <dgm:spPr/>
    </dgm:pt>
    <dgm:pt modelId="{027167F2-BD5E-4F1D-AA57-488319ECD754}" type="pres">
      <dgm:prSet presAssocID="{7DDBC3D5-C3C2-4225-9FAE-B225C864F2C1}" presName="Name17" presStyleLbl="parChTrans1D3" presStyleIdx="0" presStyleCnt="2"/>
      <dgm:spPr/>
      <dgm:t>
        <a:bodyPr/>
        <a:lstStyle/>
        <a:p>
          <a:endParaRPr lang="en-US"/>
        </a:p>
      </dgm:t>
    </dgm:pt>
    <dgm:pt modelId="{8093A093-5835-4BC7-8B34-B01DC6D4697F}" type="pres">
      <dgm:prSet presAssocID="{EE0AD199-3DA7-4597-8B05-12B7B82F0FA0}" presName="hierRoot3" presStyleCnt="0"/>
      <dgm:spPr/>
    </dgm:pt>
    <dgm:pt modelId="{533F86EB-AEA5-4435-A90B-D019C83B2DBE}" type="pres">
      <dgm:prSet presAssocID="{EE0AD199-3DA7-4597-8B05-12B7B82F0FA0}" presName="composite3" presStyleCnt="0"/>
      <dgm:spPr/>
    </dgm:pt>
    <dgm:pt modelId="{5365D587-8355-49D8-B232-968725B4B6AD}" type="pres">
      <dgm:prSet presAssocID="{EE0AD199-3DA7-4597-8B05-12B7B82F0FA0}" presName="background3" presStyleLbl="node3" presStyleIdx="0" presStyleCnt="2"/>
      <dgm:spPr/>
    </dgm:pt>
    <dgm:pt modelId="{B8A2F3A7-4725-40D1-A7C2-F5EE3921A8EB}" type="pres">
      <dgm:prSet presAssocID="{EE0AD199-3DA7-4597-8B05-12B7B82F0FA0}" presName="text3" presStyleLbl="fgAcc3" presStyleIdx="0" presStyleCnt="2" custScaleX="154078">
        <dgm:presLayoutVars>
          <dgm:chPref val="3"/>
        </dgm:presLayoutVars>
      </dgm:prSet>
      <dgm:spPr/>
      <dgm:t>
        <a:bodyPr/>
        <a:lstStyle/>
        <a:p>
          <a:endParaRPr lang="en-US"/>
        </a:p>
      </dgm:t>
    </dgm:pt>
    <dgm:pt modelId="{C6A41ACE-B480-4A68-83EE-5A5424BDA835}" type="pres">
      <dgm:prSet presAssocID="{EE0AD199-3DA7-4597-8B05-12B7B82F0FA0}" presName="hierChild4" presStyleCnt="0"/>
      <dgm:spPr/>
    </dgm:pt>
    <dgm:pt modelId="{9D4419B7-E1D6-47DA-BA6C-161F2726317C}" type="pres">
      <dgm:prSet presAssocID="{9567AADB-7A49-4756-A3CB-2F813A0BBB63}" presName="Name23" presStyleLbl="parChTrans1D4" presStyleIdx="0" presStyleCnt="2"/>
      <dgm:spPr/>
      <dgm:t>
        <a:bodyPr/>
        <a:lstStyle/>
        <a:p>
          <a:endParaRPr lang="en-US"/>
        </a:p>
      </dgm:t>
    </dgm:pt>
    <dgm:pt modelId="{1A92C8D1-919F-42E3-99A8-A7642C0B911E}" type="pres">
      <dgm:prSet presAssocID="{4C2EB4F1-986F-47F9-9848-C7360C2ACFC1}" presName="hierRoot4" presStyleCnt="0"/>
      <dgm:spPr/>
    </dgm:pt>
    <dgm:pt modelId="{63965A04-F77F-40C7-AD87-069324548E7B}" type="pres">
      <dgm:prSet presAssocID="{4C2EB4F1-986F-47F9-9848-C7360C2ACFC1}" presName="composite4" presStyleCnt="0"/>
      <dgm:spPr/>
    </dgm:pt>
    <dgm:pt modelId="{A5C25137-85BE-4317-BE2C-3D784B575F01}" type="pres">
      <dgm:prSet presAssocID="{4C2EB4F1-986F-47F9-9848-C7360C2ACFC1}" presName="background4" presStyleLbl="node4" presStyleIdx="0" presStyleCnt="2"/>
      <dgm:spPr/>
    </dgm:pt>
    <dgm:pt modelId="{55CFB031-B565-49D5-9CE0-955645A94EDA}" type="pres">
      <dgm:prSet presAssocID="{4C2EB4F1-986F-47F9-9848-C7360C2ACFC1}" presName="text4" presStyleLbl="fgAcc4" presStyleIdx="0" presStyleCnt="2" custScaleX="158834" custScaleY="51148">
        <dgm:presLayoutVars>
          <dgm:chPref val="3"/>
        </dgm:presLayoutVars>
      </dgm:prSet>
      <dgm:spPr/>
      <dgm:t>
        <a:bodyPr/>
        <a:lstStyle/>
        <a:p>
          <a:endParaRPr lang="en-US"/>
        </a:p>
      </dgm:t>
    </dgm:pt>
    <dgm:pt modelId="{44F54EC2-BC68-4947-9394-9950F9193D8B}" type="pres">
      <dgm:prSet presAssocID="{4C2EB4F1-986F-47F9-9848-C7360C2ACFC1}" presName="hierChild5" presStyleCnt="0"/>
      <dgm:spPr/>
    </dgm:pt>
    <dgm:pt modelId="{6B685641-2CEC-4B4A-A3F5-F22B169DCA69}" type="pres">
      <dgm:prSet presAssocID="{D68F87EA-A389-48FB-8C10-F2B698117CD7}" presName="Name10" presStyleLbl="parChTrans1D2" presStyleIdx="1" presStyleCnt="2"/>
      <dgm:spPr/>
      <dgm:t>
        <a:bodyPr/>
        <a:lstStyle/>
        <a:p>
          <a:endParaRPr lang="en-US"/>
        </a:p>
      </dgm:t>
    </dgm:pt>
    <dgm:pt modelId="{CC45DF72-718B-4F1D-905A-BAE4F6B22FA0}" type="pres">
      <dgm:prSet presAssocID="{EDC3BF2F-49F1-48FB-8D80-FA442271C2B1}" presName="hierRoot2" presStyleCnt="0"/>
      <dgm:spPr/>
    </dgm:pt>
    <dgm:pt modelId="{4B17F1BB-0D2F-413B-ACD0-3DFB857DEF4B}" type="pres">
      <dgm:prSet presAssocID="{EDC3BF2F-49F1-48FB-8D80-FA442271C2B1}" presName="composite2" presStyleCnt="0"/>
      <dgm:spPr/>
    </dgm:pt>
    <dgm:pt modelId="{DDD0628D-0F2F-4CCD-8101-231CFE805590}" type="pres">
      <dgm:prSet presAssocID="{EDC3BF2F-49F1-48FB-8D80-FA442271C2B1}" presName="background2" presStyleLbl="node2" presStyleIdx="1" presStyleCnt="2"/>
      <dgm:spPr/>
    </dgm:pt>
    <dgm:pt modelId="{44FE5A5B-3CFF-4429-9323-C3893782B73A}" type="pres">
      <dgm:prSet presAssocID="{EDC3BF2F-49F1-48FB-8D80-FA442271C2B1}" presName="text2" presStyleLbl="fgAcc2" presStyleIdx="1" presStyleCnt="2" custScaleX="166737" custScaleY="65640">
        <dgm:presLayoutVars>
          <dgm:chPref val="3"/>
        </dgm:presLayoutVars>
      </dgm:prSet>
      <dgm:spPr/>
      <dgm:t>
        <a:bodyPr/>
        <a:lstStyle/>
        <a:p>
          <a:endParaRPr lang="en-US"/>
        </a:p>
      </dgm:t>
    </dgm:pt>
    <dgm:pt modelId="{28200607-7892-4545-8DD2-7CA16657EBEB}" type="pres">
      <dgm:prSet presAssocID="{EDC3BF2F-49F1-48FB-8D80-FA442271C2B1}" presName="hierChild3" presStyleCnt="0"/>
      <dgm:spPr/>
    </dgm:pt>
    <dgm:pt modelId="{059A735A-0FCC-49A1-B92B-AB3219BCA857}" type="pres">
      <dgm:prSet presAssocID="{798B1B2B-1C57-4880-AA0B-B3F578E73A0F}" presName="Name17" presStyleLbl="parChTrans1D3" presStyleIdx="1" presStyleCnt="2"/>
      <dgm:spPr/>
      <dgm:t>
        <a:bodyPr/>
        <a:lstStyle/>
        <a:p>
          <a:endParaRPr lang="en-US"/>
        </a:p>
      </dgm:t>
    </dgm:pt>
    <dgm:pt modelId="{8DE6A770-D1B2-48A0-B51D-54D3D45148D6}" type="pres">
      <dgm:prSet presAssocID="{5C7C9B3E-7591-4F07-9573-8FB913C33DE4}" presName="hierRoot3" presStyleCnt="0"/>
      <dgm:spPr/>
    </dgm:pt>
    <dgm:pt modelId="{E24F0878-CBFD-406D-80CF-52A2AB62B952}" type="pres">
      <dgm:prSet presAssocID="{5C7C9B3E-7591-4F07-9573-8FB913C33DE4}" presName="composite3" presStyleCnt="0"/>
      <dgm:spPr/>
    </dgm:pt>
    <dgm:pt modelId="{70673AE3-32C2-4712-8D61-FAB2F6BFBBE7}" type="pres">
      <dgm:prSet presAssocID="{5C7C9B3E-7591-4F07-9573-8FB913C33DE4}" presName="background3" presStyleLbl="node3" presStyleIdx="1" presStyleCnt="2"/>
      <dgm:spPr/>
    </dgm:pt>
    <dgm:pt modelId="{99995E19-518F-4CC7-A663-DDC9D086B31A}" type="pres">
      <dgm:prSet presAssocID="{5C7C9B3E-7591-4F07-9573-8FB913C33DE4}" presName="text3" presStyleLbl="fgAcc3" presStyleIdx="1" presStyleCnt="2" custScaleX="170667">
        <dgm:presLayoutVars>
          <dgm:chPref val="3"/>
        </dgm:presLayoutVars>
      </dgm:prSet>
      <dgm:spPr/>
      <dgm:t>
        <a:bodyPr/>
        <a:lstStyle/>
        <a:p>
          <a:endParaRPr lang="en-US"/>
        </a:p>
      </dgm:t>
    </dgm:pt>
    <dgm:pt modelId="{C334AF2B-4194-4CAA-8671-CE685621D2CB}" type="pres">
      <dgm:prSet presAssocID="{5C7C9B3E-7591-4F07-9573-8FB913C33DE4}" presName="hierChild4" presStyleCnt="0"/>
      <dgm:spPr/>
    </dgm:pt>
    <dgm:pt modelId="{D30E8645-3C3C-4E01-9B9D-4E6032C29574}" type="pres">
      <dgm:prSet presAssocID="{7055AC07-2B60-4048-A5A6-8C3FE2E0ECCD}" presName="Name23" presStyleLbl="parChTrans1D4" presStyleIdx="1" presStyleCnt="2"/>
      <dgm:spPr/>
      <dgm:t>
        <a:bodyPr/>
        <a:lstStyle/>
        <a:p>
          <a:endParaRPr lang="en-US"/>
        </a:p>
      </dgm:t>
    </dgm:pt>
    <dgm:pt modelId="{FA059112-6A7B-4760-ACD4-CC41E4E64C0E}" type="pres">
      <dgm:prSet presAssocID="{27FC987C-C1F8-4687-A4DA-13F7DF249E32}" presName="hierRoot4" presStyleCnt="0"/>
      <dgm:spPr/>
    </dgm:pt>
    <dgm:pt modelId="{A2952E11-2F3F-4546-93C3-26E3415B3BE3}" type="pres">
      <dgm:prSet presAssocID="{27FC987C-C1F8-4687-A4DA-13F7DF249E32}" presName="composite4" presStyleCnt="0"/>
      <dgm:spPr/>
    </dgm:pt>
    <dgm:pt modelId="{C1102814-A9A3-44E7-8E40-5A14EA09B0B6}" type="pres">
      <dgm:prSet presAssocID="{27FC987C-C1F8-4687-A4DA-13F7DF249E32}" presName="background4" presStyleLbl="node4" presStyleIdx="1" presStyleCnt="2"/>
      <dgm:spPr/>
    </dgm:pt>
    <dgm:pt modelId="{B07B966F-E285-4F5D-91A0-71BBB6DF321D}" type="pres">
      <dgm:prSet presAssocID="{27FC987C-C1F8-4687-A4DA-13F7DF249E32}" presName="text4" presStyleLbl="fgAcc4" presStyleIdx="1" presStyleCnt="2" custScaleX="176881" custScaleY="46874">
        <dgm:presLayoutVars>
          <dgm:chPref val="3"/>
        </dgm:presLayoutVars>
      </dgm:prSet>
      <dgm:spPr/>
      <dgm:t>
        <a:bodyPr/>
        <a:lstStyle/>
        <a:p>
          <a:endParaRPr lang="en-US"/>
        </a:p>
      </dgm:t>
    </dgm:pt>
    <dgm:pt modelId="{3B4C7F95-DD04-4917-9191-02347DA5951B}" type="pres">
      <dgm:prSet presAssocID="{27FC987C-C1F8-4687-A4DA-13F7DF249E32}" presName="hierChild5" presStyleCnt="0"/>
      <dgm:spPr/>
    </dgm:pt>
  </dgm:ptLst>
  <dgm:cxnLst>
    <dgm:cxn modelId="{40C4B60F-E7B5-4DD3-B96A-D0398833730E}" srcId="{EDC3BF2F-49F1-48FB-8D80-FA442271C2B1}" destId="{5C7C9B3E-7591-4F07-9573-8FB913C33DE4}" srcOrd="0" destOrd="0" parTransId="{798B1B2B-1C57-4880-AA0B-B3F578E73A0F}" sibTransId="{83BA2ADE-1120-45B8-BEFA-396727F4CC92}"/>
    <dgm:cxn modelId="{B4ADD2B0-9D9A-4E88-A28B-02C2A848F39E}" type="presOf" srcId="{9CA2CEE6-44F0-4F89-A386-90E8B4E83DF1}" destId="{70AEDE35-B319-47EF-96E2-6245CCA0BBD6}" srcOrd="0" destOrd="0" presId="urn:microsoft.com/office/officeart/2005/8/layout/hierarchy1"/>
    <dgm:cxn modelId="{56DF6555-823E-4C26-98AB-2FE18346AFD7}" srcId="{2ED63C84-E023-4643-B164-1712D6189B65}" destId="{EDC3BF2F-49F1-48FB-8D80-FA442271C2B1}" srcOrd="1" destOrd="0" parTransId="{D68F87EA-A389-48FB-8C10-F2B698117CD7}" sibTransId="{4986503A-0DF2-435E-A2EB-C42B2A244BE0}"/>
    <dgm:cxn modelId="{DE5DC405-750C-4B22-B18E-F51F06CCB4C1}" srcId="{2ED63C84-E023-4643-B164-1712D6189B65}" destId="{9CA2CEE6-44F0-4F89-A386-90E8B4E83DF1}" srcOrd="0" destOrd="0" parTransId="{0A39AD41-2EDC-446B-971F-DE833E543785}" sibTransId="{8EF849A0-86F6-48E6-884B-4B8E11D3F1F9}"/>
    <dgm:cxn modelId="{5CCA7FAE-0D8E-4843-B942-26003A01E739}" srcId="{5C7C9B3E-7591-4F07-9573-8FB913C33DE4}" destId="{27FC987C-C1F8-4687-A4DA-13F7DF249E32}" srcOrd="0" destOrd="0" parTransId="{7055AC07-2B60-4048-A5A6-8C3FE2E0ECCD}" sibTransId="{CDEA96A8-2FCD-4502-8FEC-39621CCF86CE}"/>
    <dgm:cxn modelId="{7CCAB192-5C28-4746-9CE6-595D8D272E36}" type="presOf" srcId="{4C2EB4F1-986F-47F9-9848-C7360C2ACFC1}" destId="{55CFB031-B565-49D5-9CE0-955645A94EDA}" srcOrd="0" destOrd="0" presId="urn:microsoft.com/office/officeart/2005/8/layout/hierarchy1"/>
    <dgm:cxn modelId="{8771B7E8-F286-4637-8DD2-0588B2251F69}" type="presOf" srcId="{0A39AD41-2EDC-446B-971F-DE833E543785}" destId="{7CED1441-E555-4104-A92C-FFA975EC7B65}" srcOrd="0" destOrd="0" presId="urn:microsoft.com/office/officeart/2005/8/layout/hierarchy1"/>
    <dgm:cxn modelId="{D6BBC9C4-76CF-4830-8CA6-3567D38E0783}" srcId="{9CA2CEE6-44F0-4F89-A386-90E8B4E83DF1}" destId="{EE0AD199-3DA7-4597-8B05-12B7B82F0FA0}" srcOrd="0" destOrd="0" parTransId="{7DDBC3D5-C3C2-4225-9FAE-B225C864F2C1}" sibTransId="{E683AE08-E279-43BC-ADB0-7A1FB7DF6E2F}"/>
    <dgm:cxn modelId="{179F6EE7-43E2-482B-BF32-52F2361FC0FC}" type="presOf" srcId="{7DDBC3D5-C3C2-4225-9FAE-B225C864F2C1}" destId="{027167F2-BD5E-4F1D-AA57-488319ECD754}" srcOrd="0" destOrd="0" presId="urn:microsoft.com/office/officeart/2005/8/layout/hierarchy1"/>
    <dgm:cxn modelId="{BAACFB57-D86D-4B12-8D2A-99929FB5EE89}" srcId="{EE0AD199-3DA7-4597-8B05-12B7B82F0FA0}" destId="{4C2EB4F1-986F-47F9-9848-C7360C2ACFC1}" srcOrd="0" destOrd="0" parTransId="{9567AADB-7A49-4756-A3CB-2F813A0BBB63}" sibTransId="{1C77827A-9D69-403F-81E4-54F431700399}"/>
    <dgm:cxn modelId="{25D4F6A5-6618-4A60-88FF-ACC7D09DED9C}" type="presOf" srcId="{9567AADB-7A49-4756-A3CB-2F813A0BBB63}" destId="{9D4419B7-E1D6-47DA-BA6C-161F2726317C}" srcOrd="0" destOrd="0" presId="urn:microsoft.com/office/officeart/2005/8/layout/hierarchy1"/>
    <dgm:cxn modelId="{DC733848-5B09-469E-B73E-1A59EB7DAFF6}" type="presOf" srcId="{798B1B2B-1C57-4880-AA0B-B3F578E73A0F}" destId="{059A735A-0FCC-49A1-B92B-AB3219BCA857}" srcOrd="0" destOrd="0" presId="urn:microsoft.com/office/officeart/2005/8/layout/hierarchy1"/>
    <dgm:cxn modelId="{4B245DFE-725F-4CC3-92ED-DF719074701F}" type="presOf" srcId="{27FC987C-C1F8-4687-A4DA-13F7DF249E32}" destId="{B07B966F-E285-4F5D-91A0-71BBB6DF321D}" srcOrd="0" destOrd="0" presId="urn:microsoft.com/office/officeart/2005/8/layout/hierarchy1"/>
    <dgm:cxn modelId="{810A563A-C690-45B1-9AD1-60AC04019ECC}" type="presOf" srcId="{F26583ED-3F2E-439D-9D72-5202B0D1031B}" destId="{049598A7-C040-4A35-B083-1482281171C9}" srcOrd="0" destOrd="0" presId="urn:microsoft.com/office/officeart/2005/8/layout/hierarchy1"/>
    <dgm:cxn modelId="{77933555-E561-49B9-80AB-004C824E4C52}" type="presOf" srcId="{D68F87EA-A389-48FB-8C10-F2B698117CD7}" destId="{6B685641-2CEC-4B4A-A3F5-F22B169DCA69}" srcOrd="0" destOrd="0" presId="urn:microsoft.com/office/officeart/2005/8/layout/hierarchy1"/>
    <dgm:cxn modelId="{9C65F882-D368-4E42-A744-8821EA454E07}" type="presOf" srcId="{5C7C9B3E-7591-4F07-9573-8FB913C33DE4}" destId="{99995E19-518F-4CC7-A663-DDC9D086B31A}" srcOrd="0" destOrd="0" presId="urn:microsoft.com/office/officeart/2005/8/layout/hierarchy1"/>
    <dgm:cxn modelId="{0C0AC674-C82F-4553-B645-7FFA24C8B307}" type="presOf" srcId="{EDC3BF2F-49F1-48FB-8D80-FA442271C2B1}" destId="{44FE5A5B-3CFF-4429-9323-C3893782B73A}" srcOrd="0" destOrd="0" presId="urn:microsoft.com/office/officeart/2005/8/layout/hierarchy1"/>
    <dgm:cxn modelId="{856E8898-8BEC-4B52-8161-537F105D2668}" type="presOf" srcId="{EE0AD199-3DA7-4597-8B05-12B7B82F0FA0}" destId="{B8A2F3A7-4725-40D1-A7C2-F5EE3921A8EB}" srcOrd="0" destOrd="0" presId="urn:microsoft.com/office/officeart/2005/8/layout/hierarchy1"/>
    <dgm:cxn modelId="{95CF8304-7084-4631-82A1-E62CEA590A79}" type="presOf" srcId="{2ED63C84-E023-4643-B164-1712D6189B65}" destId="{F9F7B772-9DC3-473B-95E5-A7953D128A81}" srcOrd="0" destOrd="0" presId="urn:microsoft.com/office/officeart/2005/8/layout/hierarchy1"/>
    <dgm:cxn modelId="{C5B15E28-A6C4-4593-9A8C-BE346C706184}" srcId="{F26583ED-3F2E-439D-9D72-5202B0D1031B}" destId="{2ED63C84-E023-4643-B164-1712D6189B65}" srcOrd="0" destOrd="0" parTransId="{6D28D0DE-0CD1-4A1F-ADAA-275A2F2185F4}" sibTransId="{544BF381-DCD5-4A40-BD40-1C115593B3B7}"/>
    <dgm:cxn modelId="{2F0619E0-8E11-4664-9A01-ABE01B4D1BF9}" type="presOf" srcId="{7055AC07-2B60-4048-A5A6-8C3FE2E0ECCD}" destId="{D30E8645-3C3C-4E01-9B9D-4E6032C29574}" srcOrd="0" destOrd="0" presId="urn:microsoft.com/office/officeart/2005/8/layout/hierarchy1"/>
    <dgm:cxn modelId="{E40C5B08-2BC9-44DC-BD5F-1D37331E4927}" type="presParOf" srcId="{049598A7-C040-4A35-B083-1482281171C9}" destId="{63DEC458-C4EA-49CC-9221-2BE2167495C7}" srcOrd="0" destOrd="0" presId="urn:microsoft.com/office/officeart/2005/8/layout/hierarchy1"/>
    <dgm:cxn modelId="{54028C33-C6A4-46C0-B423-EECC0497F8AF}" type="presParOf" srcId="{63DEC458-C4EA-49CC-9221-2BE2167495C7}" destId="{6A910E63-38C7-442C-BE70-54B29A7D9691}" srcOrd="0" destOrd="0" presId="urn:microsoft.com/office/officeart/2005/8/layout/hierarchy1"/>
    <dgm:cxn modelId="{85BAC1FF-864B-4014-AA87-38DC780D0BF0}" type="presParOf" srcId="{6A910E63-38C7-442C-BE70-54B29A7D9691}" destId="{25C023BA-5F3F-4975-AB55-0C68EA37E1D6}" srcOrd="0" destOrd="0" presId="urn:microsoft.com/office/officeart/2005/8/layout/hierarchy1"/>
    <dgm:cxn modelId="{02D5A08C-D29E-44C8-8E6B-CECFCFC52B0E}" type="presParOf" srcId="{6A910E63-38C7-442C-BE70-54B29A7D9691}" destId="{F9F7B772-9DC3-473B-95E5-A7953D128A81}" srcOrd="1" destOrd="0" presId="urn:microsoft.com/office/officeart/2005/8/layout/hierarchy1"/>
    <dgm:cxn modelId="{D86221D1-A05F-47BE-8068-8E9213CE9652}" type="presParOf" srcId="{63DEC458-C4EA-49CC-9221-2BE2167495C7}" destId="{C9010C9A-131B-4AFA-B0F0-A856108339BA}" srcOrd="1" destOrd="0" presId="urn:microsoft.com/office/officeart/2005/8/layout/hierarchy1"/>
    <dgm:cxn modelId="{3CE47451-1884-4189-9254-6E55B36BB715}" type="presParOf" srcId="{C9010C9A-131B-4AFA-B0F0-A856108339BA}" destId="{7CED1441-E555-4104-A92C-FFA975EC7B65}" srcOrd="0" destOrd="0" presId="urn:microsoft.com/office/officeart/2005/8/layout/hierarchy1"/>
    <dgm:cxn modelId="{1ECD7476-5A3E-4308-94FB-077907B3E89F}" type="presParOf" srcId="{C9010C9A-131B-4AFA-B0F0-A856108339BA}" destId="{F72DEA1D-382F-4479-909D-5F9F5EB36084}" srcOrd="1" destOrd="0" presId="urn:microsoft.com/office/officeart/2005/8/layout/hierarchy1"/>
    <dgm:cxn modelId="{1E57E5AD-8D35-4889-BE5C-D4D964F27A15}" type="presParOf" srcId="{F72DEA1D-382F-4479-909D-5F9F5EB36084}" destId="{407785A4-BEBF-4283-9C13-BA3CD9BFD9FD}" srcOrd="0" destOrd="0" presId="urn:microsoft.com/office/officeart/2005/8/layout/hierarchy1"/>
    <dgm:cxn modelId="{A83770F1-3FE8-45CF-A02F-5614FD29BF35}" type="presParOf" srcId="{407785A4-BEBF-4283-9C13-BA3CD9BFD9FD}" destId="{5BAE40B6-5772-4DE0-A262-1038B4B07EBF}" srcOrd="0" destOrd="0" presId="urn:microsoft.com/office/officeart/2005/8/layout/hierarchy1"/>
    <dgm:cxn modelId="{88708458-E811-4285-981E-C8DAE722088C}" type="presParOf" srcId="{407785A4-BEBF-4283-9C13-BA3CD9BFD9FD}" destId="{70AEDE35-B319-47EF-96E2-6245CCA0BBD6}" srcOrd="1" destOrd="0" presId="urn:microsoft.com/office/officeart/2005/8/layout/hierarchy1"/>
    <dgm:cxn modelId="{FFAAE342-7958-40B1-A3F3-2E5C7E9918EB}" type="presParOf" srcId="{F72DEA1D-382F-4479-909D-5F9F5EB36084}" destId="{AEA16772-217B-4509-AB56-48CD8ED1F7B8}" srcOrd="1" destOrd="0" presId="urn:microsoft.com/office/officeart/2005/8/layout/hierarchy1"/>
    <dgm:cxn modelId="{C9FCC9DE-AAB5-4A53-9645-C368843F5E48}" type="presParOf" srcId="{AEA16772-217B-4509-AB56-48CD8ED1F7B8}" destId="{027167F2-BD5E-4F1D-AA57-488319ECD754}" srcOrd="0" destOrd="0" presId="urn:microsoft.com/office/officeart/2005/8/layout/hierarchy1"/>
    <dgm:cxn modelId="{5C1E01E6-97F6-4F2D-9D37-D9B17FA085AF}" type="presParOf" srcId="{AEA16772-217B-4509-AB56-48CD8ED1F7B8}" destId="{8093A093-5835-4BC7-8B34-B01DC6D4697F}" srcOrd="1" destOrd="0" presId="urn:microsoft.com/office/officeart/2005/8/layout/hierarchy1"/>
    <dgm:cxn modelId="{621604C0-8559-409D-812D-4010B5FBB083}" type="presParOf" srcId="{8093A093-5835-4BC7-8B34-B01DC6D4697F}" destId="{533F86EB-AEA5-4435-A90B-D019C83B2DBE}" srcOrd="0" destOrd="0" presId="urn:microsoft.com/office/officeart/2005/8/layout/hierarchy1"/>
    <dgm:cxn modelId="{F4CA58B2-0FFE-4CD1-AF44-592E6D82E746}" type="presParOf" srcId="{533F86EB-AEA5-4435-A90B-D019C83B2DBE}" destId="{5365D587-8355-49D8-B232-968725B4B6AD}" srcOrd="0" destOrd="0" presId="urn:microsoft.com/office/officeart/2005/8/layout/hierarchy1"/>
    <dgm:cxn modelId="{4DEC7774-3C9B-4EDA-A126-C88AC8EBC308}" type="presParOf" srcId="{533F86EB-AEA5-4435-A90B-D019C83B2DBE}" destId="{B8A2F3A7-4725-40D1-A7C2-F5EE3921A8EB}" srcOrd="1" destOrd="0" presId="urn:microsoft.com/office/officeart/2005/8/layout/hierarchy1"/>
    <dgm:cxn modelId="{31E61259-3B87-495B-BC31-6392EF83AEA3}" type="presParOf" srcId="{8093A093-5835-4BC7-8B34-B01DC6D4697F}" destId="{C6A41ACE-B480-4A68-83EE-5A5424BDA835}" srcOrd="1" destOrd="0" presId="urn:microsoft.com/office/officeart/2005/8/layout/hierarchy1"/>
    <dgm:cxn modelId="{4055BCF0-67DC-4CAF-9A37-439930AC0C74}" type="presParOf" srcId="{C6A41ACE-B480-4A68-83EE-5A5424BDA835}" destId="{9D4419B7-E1D6-47DA-BA6C-161F2726317C}" srcOrd="0" destOrd="0" presId="urn:microsoft.com/office/officeart/2005/8/layout/hierarchy1"/>
    <dgm:cxn modelId="{FB548901-8707-46B0-95AA-BC8B3B345767}" type="presParOf" srcId="{C6A41ACE-B480-4A68-83EE-5A5424BDA835}" destId="{1A92C8D1-919F-42E3-99A8-A7642C0B911E}" srcOrd="1" destOrd="0" presId="urn:microsoft.com/office/officeart/2005/8/layout/hierarchy1"/>
    <dgm:cxn modelId="{1F92B46E-9BCC-497F-BDFF-BD5FABFA4CF1}" type="presParOf" srcId="{1A92C8D1-919F-42E3-99A8-A7642C0B911E}" destId="{63965A04-F77F-40C7-AD87-069324548E7B}" srcOrd="0" destOrd="0" presId="urn:microsoft.com/office/officeart/2005/8/layout/hierarchy1"/>
    <dgm:cxn modelId="{0A918F74-5004-47F9-A465-0E2CBA0EA75A}" type="presParOf" srcId="{63965A04-F77F-40C7-AD87-069324548E7B}" destId="{A5C25137-85BE-4317-BE2C-3D784B575F01}" srcOrd="0" destOrd="0" presId="urn:microsoft.com/office/officeart/2005/8/layout/hierarchy1"/>
    <dgm:cxn modelId="{5F65DDCD-86BA-41AF-A2DA-9BEEE3940D47}" type="presParOf" srcId="{63965A04-F77F-40C7-AD87-069324548E7B}" destId="{55CFB031-B565-49D5-9CE0-955645A94EDA}" srcOrd="1" destOrd="0" presId="urn:microsoft.com/office/officeart/2005/8/layout/hierarchy1"/>
    <dgm:cxn modelId="{4903EFBE-FB8C-4DCD-9B6A-4D6A6A2ED5ED}" type="presParOf" srcId="{1A92C8D1-919F-42E3-99A8-A7642C0B911E}" destId="{44F54EC2-BC68-4947-9394-9950F9193D8B}" srcOrd="1" destOrd="0" presId="urn:microsoft.com/office/officeart/2005/8/layout/hierarchy1"/>
    <dgm:cxn modelId="{A8796DE1-2FE9-43E5-B5C2-E3DD7874B4F0}" type="presParOf" srcId="{C9010C9A-131B-4AFA-B0F0-A856108339BA}" destId="{6B685641-2CEC-4B4A-A3F5-F22B169DCA69}" srcOrd="2" destOrd="0" presId="urn:microsoft.com/office/officeart/2005/8/layout/hierarchy1"/>
    <dgm:cxn modelId="{C2718D32-FBF6-42E4-9D8D-3F29A8AEA643}" type="presParOf" srcId="{C9010C9A-131B-4AFA-B0F0-A856108339BA}" destId="{CC45DF72-718B-4F1D-905A-BAE4F6B22FA0}" srcOrd="3" destOrd="0" presId="urn:microsoft.com/office/officeart/2005/8/layout/hierarchy1"/>
    <dgm:cxn modelId="{F7FFA3F3-7680-496E-97AC-CD9465EA92BF}" type="presParOf" srcId="{CC45DF72-718B-4F1D-905A-BAE4F6B22FA0}" destId="{4B17F1BB-0D2F-413B-ACD0-3DFB857DEF4B}" srcOrd="0" destOrd="0" presId="urn:microsoft.com/office/officeart/2005/8/layout/hierarchy1"/>
    <dgm:cxn modelId="{A3EC98AB-B06C-407C-8629-FAB4BC821735}" type="presParOf" srcId="{4B17F1BB-0D2F-413B-ACD0-3DFB857DEF4B}" destId="{DDD0628D-0F2F-4CCD-8101-231CFE805590}" srcOrd="0" destOrd="0" presId="urn:microsoft.com/office/officeart/2005/8/layout/hierarchy1"/>
    <dgm:cxn modelId="{0574759E-051C-41E5-AB76-349A4BD9D099}" type="presParOf" srcId="{4B17F1BB-0D2F-413B-ACD0-3DFB857DEF4B}" destId="{44FE5A5B-3CFF-4429-9323-C3893782B73A}" srcOrd="1" destOrd="0" presId="urn:microsoft.com/office/officeart/2005/8/layout/hierarchy1"/>
    <dgm:cxn modelId="{C2384A90-2200-496F-A616-5A6047365D9F}" type="presParOf" srcId="{CC45DF72-718B-4F1D-905A-BAE4F6B22FA0}" destId="{28200607-7892-4545-8DD2-7CA16657EBEB}" srcOrd="1" destOrd="0" presId="urn:microsoft.com/office/officeart/2005/8/layout/hierarchy1"/>
    <dgm:cxn modelId="{41DD4DF8-80B9-4004-BC47-AC335C69A4C1}" type="presParOf" srcId="{28200607-7892-4545-8DD2-7CA16657EBEB}" destId="{059A735A-0FCC-49A1-B92B-AB3219BCA857}" srcOrd="0" destOrd="0" presId="urn:microsoft.com/office/officeart/2005/8/layout/hierarchy1"/>
    <dgm:cxn modelId="{14013204-5814-4B84-8E03-A8E34495A595}" type="presParOf" srcId="{28200607-7892-4545-8DD2-7CA16657EBEB}" destId="{8DE6A770-D1B2-48A0-B51D-54D3D45148D6}" srcOrd="1" destOrd="0" presId="urn:microsoft.com/office/officeart/2005/8/layout/hierarchy1"/>
    <dgm:cxn modelId="{A847D898-34C8-492A-85C0-D149D5127DAF}" type="presParOf" srcId="{8DE6A770-D1B2-48A0-B51D-54D3D45148D6}" destId="{E24F0878-CBFD-406D-80CF-52A2AB62B952}" srcOrd="0" destOrd="0" presId="urn:microsoft.com/office/officeart/2005/8/layout/hierarchy1"/>
    <dgm:cxn modelId="{FEF7DEC4-20D2-44FB-8EA2-4F54CC1859C0}" type="presParOf" srcId="{E24F0878-CBFD-406D-80CF-52A2AB62B952}" destId="{70673AE3-32C2-4712-8D61-FAB2F6BFBBE7}" srcOrd="0" destOrd="0" presId="urn:microsoft.com/office/officeart/2005/8/layout/hierarchy1"/>
    <dgm:cxn modelId="{9278A771-1E5F-4543-AAF8-9D1DA4233F57}" type="presParOf" srcId="{E24F0878-CBFD-406D-80CF-52A2AB62B952}" destId="{99995E19-518F-4CC7-A663-DDC9D086B31A}" srcOrd="1" destOrd="0" presId="urn:microsoft.com/office/officeart/2005/8/layout/hierarchy1"/>
    <dgm:cxn modelId="{5B772B65-18AF-4CB6-B4D9-92EF31EEF6D6}" type="presParOf" srcId="{8DE6A770-D1B2-48A0-B51D-54D3D45148D6}" destId="{C334AF2B-4194-4CAA-8671-CE685621D2CB}" srcOrd="1" destOrd="0" presId="urn:microsoft.com/office/officeart/2005/8/layout/hierarchy1"/>
    <dgm:cxn modelId="{A2988F09-17FE-4E35-BF09-43E10DF60C53}" type="presParOf" srcId="{C334AF2B-4194-4CAA-8671-CE685621D2CB}" destId="{D30E8645-3C3C-4E01-9B9D-4E6032C29574}" srcOrd="0" destOrd="0" presId="urn:microsoft.com/office/officeart/2005/8/layout/hierarchy1"/>
    <dgm:cxn modelId="{44F80670-82A2-4968-A431-0F8D56992A22}" type="presParOf" srcId="{C334AF2B-4194-4CAA-8671-CE685621D2CB}" destId="{FA059112-6A7B-4760-ACD4-CC41E4E64C0E}" srcOrd="1" destOrd="0" presId="urn:microsoft.com/office/officeart/2005/8/layout/hierarchy1"/>
    <dgm:cxn modelId="{4D00CD20-1F7D-43B1-A354-5CC750C53A86}" type="presParOf" srcId="{FA059112-6A7B-4760-ACD4-CC41E4E64C0E}" destId="{A2952E11-2F3F-4546-93C3-26E3415B3BE3}" srcOrd="0" destOrd="0" presId="urn:microsoft.com/office/officeart/2005/8/layout/hierarchy1"/>
    <dgm:cxn modelId="{71C8E38F-58BC-4CB6-BC87-C0AA0A26E406}" type="presParOf" srcId="{A2952E11-2F3F-4546-93C3-26E3415B3BE3}" destId="{C1102814-A9A3-44E7-8E40-5A14EA09B0B6}" srcOrd="0" destOrd="0" presId="urn:microsoft.com/office/officeart/2005/8/layout/hierarchy1"/>
    <dgm:cxn modelId="{AFB98A0E-BBEE-4043-A1DF-640AC2C22F6A}" type="presParOf" srcId="{A2952E11-2F3F-4546-93C3-26E3415B3BE3}" destId="{B07B966F-E285-4F5D-91A0-71BBB6DF321D}" srcOrd="1" destOrd="0" presId="urn:microsoft.com/office/officeart/2005/8/layout/hierarchy1"/>
    <dgm:cxn modelId="{10268566-047C-4B8B-9162-AF4B5D1F9842}" type="presParOf" srcId="{FA059112-6A7B-4760-ACD4-CC41E4E64C0E}" destId="{3B4C7F95-DD04-4917-9191-02347DA595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E8645-3C3C-4E01-9B9D-4E6032C29574}">
      <dsp:nvSpPr>
        <dsp:cNvPr id="0" name=""/>
        <dsp:cNvSpPr/>
      </dsp:nvSpPr>
      <dsp:spPr>
        <a:xfrm>
          <a:off x="7258792" y="4665857"/>
          <a:ext cx="91440" cy="598036"/>
        </a:xfrm>
        <a:custGeom>
          <a:avLst/>
          <a:gdLst/>
          <a:ahLst/>
          <a:cxnLst/>
          <a:rect l="0" t="0" r="0" b="0"/>
          <a:pathLst>
            <a:path>
              <a:moveTo>
                <a:pt x="45720" y="0"/>
              </a:moveTo>
              <a:lnTo>
                <a:pt x="45720" y="59803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A735A-0FCC-49A1-B92B-AB3219BCA857}">
      <dsp:nvSpPr>
        <dsp:cNvPr id="0" name=""/>
        <dsp:cNvSpPr/>
      </dsp:nvSpPr>
      <dsp:spPr>
        <a:xfrm>
          <a:off x="7258792" y="2762080"/>
          <a:ext cx="91440" cy="598036"/>
        </a:xfrm>
        <a:custGeom>
          <a:avLst/>
          <a:gdLst/>
          <a:ahLst/>
          <a:cxnLst/>
          <a:rect l="0" t="0" r="0" b="0"/>
          <a:pathLst>
            <a:path>
              <a:moveTo>
                <a:pt x="45720" y="0"/>
              </a:moveTo>
              <a:lnTo>
                <a:pt x="45720" y="5980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685641-2CEC-4B4A-A3F5-F22B169DCA69}">
      <dsp:nvSpPr>
        <dsp:cNvPr id="0" name=""/>
        <dsp:cNvSpPr/>
      </dsp:nvSpPr>
      <dsp:spPr>
        <a:xfrm>
          <a:off x="5416264" y="1306955"/>
          <a:ext cx="1888247" cy="598036"/>
        </a:xfrm>
        <a:custGeom>
          <a:avLst/>
          <a:gdLst/>
          <a:ahLst/>
          <a:cxnLst/>
          <a:rect l="0" t="0" r="0" b="0"/>
          <a:pathLst>
            <a:path>
              <a:moveTo>
                <a:pt x="0" y="0"/>
              </a:moveTo>
              <a:lnTo>
                <a:pt x="0" y="407544"/>
              </a:lnTo>
              <a:lnTo>
                <a:pt x="1888247" y="407544"/>
              </a:lnTo>
              <a:lnTo>
                <a:pt x="1888247" y="5980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4419B7-E1D6-47DA-BA6C-161F2726317C}">
      <dsp:nvSpPr>
        <dsp:cNvPr id="0" name=""/>
        <dsp:cNvSpPr/>
      </dsp:nvSpPr>
      <dsp:spPr>
        <a:xfrm>
          <a:off x="3350210" y="4646180"/>
          <a:ext cx="91440" cy="598036"/>
        </a:xfrm>
        <a:custGeom>
          <a:avLst/>
          <a:gdLst/>
          <a:ahLst/>
          <a:cxnLst/>
          <a:rect l="0" t="0" r="0" b="0"/>
          <a:pathLst>
            <a:path>
              <a:moveTo>
                <a:pt x="45720" y="0"/>
              </a:moveTo>
              <a:lnTo>
                <a:pt x="45720" y="59803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7167F2-BD5E-4F1D-AA57-488319ECD754}">
      <dsp:nvSpPr>
        <dsp:cNvPr id="0" name=""/>
        <dsp:cNvSpPr/>
      </dsp:nvSpPr>
      <dsp:spPr>
        <a:xfrm>
          <a:off x="3350210" y="2742402"/>
          <a:ext cx="91440" cy="598036"/>
        </a:xfrm>
        <a:custGeom>
          <a:avLst/>
          <a:gdLst/>
          <a:ahLst/>
          <a:cxnLst/>
          <a:rect l="0" t="0" r="0" b="0"/>
          <a:pathLst>
            <a:path>
              <a:moveTo>
                <a:pt x="45720" y="0"/>
              </a:moveTo>
              <a:lnTo>
                <a:pt x="45720" y="59803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ED1441-E555-4104-A92C-FFA975EC7B65}">
      <dsp:nvSpPr>
        <dsp:cNvPr id="0" name=""/>
        <dsp:cNvSpPr/>
      </dsp:nvSpPr>
      <dsp:spPr>
        <a:xfrm>
          <a:off x="3395930" y="1306955"/>
          <a:ext cx="2020333" cy="598036"/>
        </a:xfrm>
        <a:custGeom>
          <a:avLst/>
          <a:gdLst/>
          <a:ahLst/>
          <a:cxnLst/>
          <a:rect l="0" t="0" r="0" b="0"/>
          <a:pathLst>
            <a:path>
              <a:moveTo>
                <a:pt x="2020333" y="0"/>
              </a:moveTo>
              <a:lnTo>
                <a:pt x="2020333" y="407544"/>
              </a:lnTo>
              <a:lnTo>
                <a:pt x="0" y="407544"/>
              </a:lnTo>
              <a:lnTo>
                <a:pt x="0" y="5980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C023BA-5F3F-4975-AB55-0C68EA37E1D6}">
      <dsp:nvSpPr>
        <dsp:cNvPr id="0" name=""/>
        <dsp:cNvSpPr/>
      </dsp:nvSpPr>
      <dsp:spPr>
        <a:xfrm>
          <a:off x="3688182" y="1214"/>
          <a:ext cx="3456162" cy="1305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7B772-9DC3-473B-95E5-A7953D128A81}">
      <dsp:nvSpPr>
        <dsp:cNvPr id="0" name=""/>
        <dsp:cNvSpPr/>
      </dsp:nvSpPr>
      <dsp:spPr>
        <a:xfrm>
          <a:off x="3916658" y="218267"/>
          <a:ext cx="3456162" cy="1305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KINDS OF MIXTURES</a:t>
          </a:r>
          <a:endParaRPr lang="en-US" sz="3200" b="1" kern="1200" dirty="0"/>
        </a:p>
      </dsp:txBody>
      <dsp:txXfrm>
        <a:off x="3954902" y="256511"/>
        <a:ext cx="3379674" cy="1229253"/>
      </dsp:txXfrm>
    </dsp:sp>
    <dsp:sp modelId="{5BAE40B6-5772-4DE0-A262-1038B4B07EBF}">
      <dsp:nvSpPr>
        <dsp:cNvPr id="0" name=""/>
        <dsp:cNvSpPr/>
      </dsp:nvSpPr>
      <dsp:spPr>
        <a:xfrm>
          <a:off x="1813722" y="1904992"/>
          <a:ext cx="3164417" cy="8374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AEDE35-B319-47EF-96E2-6245CCA0BBD6}">
      <dsp:nvSpPr>
        <dsp:cNvPr id="0" name=""/>
        <dsp:cNvSpPr/>
      </dsp:nvSpPr>
      <dsp:spPr>
        <a:xfrm>
          <a:off x="2042198" y="2122044"/>
          <a:ext cx="3164417" cy="83741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HOMOGENEOUS</a:t>
          </a:r>
          <a:endParaRPr lang="en-US" sz="2700" kern="1200" dirty="0"/>
        </a:p>
      </dsp:txBody>
      <dsp:txXfrm>
        <a:off x="2066725" y="2146571"/>
        <a:ext cx="3115363" cy="788356"/>
      </dsp:txXfrm>
    </dsp:sp>
    <dsp:sp modelId="{5365D587-8355-49D8-B232-968725B4B6AD}">
      <dsp:nvSpPr>
        <dsp:cNvPr id="0" name=""/>
        <dsp:cNvSpPr/>
      </dsp:nvSpPr>
      <dsp:spPr>
        <a:xfrm>
          <a:off x="1811789" y="3340439"/>
          <a:ext cx="3168282" cy="13057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2F3A7-4725-40D1-A7C2-F5EE3921A8EB}">
      <dsp:nvSpPr>
        <dsp:cNvPr id="0" name=""/>
        <dsp:cNvSpPr/>
      </dsp:nvSpPr>
      <dsp:spPr>
        <a:xfrm>
          <a:off x="2040265" y="3557491"/>
          <a:ext cx="3168282" cy="130574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Components are uniformly distributed forming one phase.</a:t>
          </a:r>
          <a:endParaRPr lang="en-US" sz="2700" kern="1200" dirty="0"/>
        </a:p>
      </dsp:txBody>
      <dsp:txXfrm>
        <a:off x="2078509" y="3595735"/>
        <a:ext cx="3091794" cy="1229253"/>
      </dsp:txXfrm>
    </dsp:sp>
    <dsp:sp modelId="{A5C25137-85BE-4317-BE2C-3D784B575F01}">
      <dsp:nvSpPr>
        <dsp:cNvPr id="0" name=""/>
        <dsp:cNvSpPr/>
      </dsp:nvSpPr>
      <dsp:spPr>
        <a:xfrm>
          <a:off x="1762891" y="5244216"/>
          <a:ext cx="3266079" cy="6678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FB031-B565-49D5-9CE0-955645A94EDA}">
      <dsp:nvSpPr>
        <dsp:cNvPr id="0" name=""/>
        <dsp:cNvSpPr/>
      </dsp:nvSpPr>
      <dsp:spPr>
        <a:xfrm>
          <a:off x="1991367" y="5461268"/>
          <a:ext cx="3266079" cy="6678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Soft drinks, alloys </a:t>
          </a:r>
          <a:endParaRPr lang="en-US" sz="2700" kern="1200" dirty="0"/>
        </a:p>
      </dsp:txBody>
      <dsp:txXfrm>
        <a:off x="2010928" y="5480829"/>
        <a:ext cx="3226957" cy="628738"/>
      </dsp:txXfrm>
    </dsp:sp>
    <dsp:sp modelId="{DDD0628D-0F2F-4CCD-8101-231CFE805590}">
      <dsp:nvSpPr>
        <dsp:cNvPr id="0" name=""/>
        <dsp:cNvSpPr/>
      </dsp:nvSpPr>
      <dsp:spPr>
        <a:xfrm>
          <a:off x="5590217" y="1904992"/>
          <a:ext cx="3428588" cy="8570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FE5A5B-3CFF-4429-9323-C3893782B73A}">
      <dsp:nvSpPr>
        <dsp:cNvPr id="0" name=""/>
        <dsp:cNvSpPr/>
      </dsp:nvSpPr>
      <dsp:spPr>
        <a:xfrm>
          <a:off x="5818694" y="2122044"/>
          <a:ext cx="3428588" cy="85708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HETEROGENEOUS</a:t>
          </a:r>
          <a:endParaRPr lang="en-US" sz="2700" kern="1200" dirty="0"/>
        </a:p>
      </dsp:txBody>
      <dsp:txXfrm>
        <a:off x="5843797" y="2147147"/>
        <a:ext cx="3378382" cy="806882"/>
      </dsp:txXfrm>
    </dsp:sp>
    <dsp:sp modelId="{70673AE3-32C2-4712-8D61-FAB2F6BFBBE7}">
      <dsp:nvSpPr>
        <dsp:cNvPr id="0" name=""/>
        <dsp:cNvSpPr/>
      </dsp:nvSpPr>
      <dsp:spPr>
        <a:xfrm>
          <a:off x="5549811" y="3360116"/>
          <a:ext cx="3509400" cy="130574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95E19-518F-4CC7-A663-DDC9D086B31A}">
      <dsp:nvSpPr>
        <dsp:cNvPr id="0" name=""/>
        <dsp:cNvSpPr/>
      </dsp:nvSpPr>
      <dsp:spPr>
        <a:xfrm>
          <a:off x="5778288" y="3577169"/>
          <a:ext cx="3509400" cy="1305741"/>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Components are in different phases.</a:t>
          </a:r>
          <a:endParaRPr lang="en-US" sz="2700" kern="1200" dirty="0"/>
        </a:p>
      </dsp:txBody>
      <dsp:txXfrm>
        <a:off x="5816532" y="3615413"/>
        <a:ext cx="3432912" cy="1229253"/>
      </dsp:txXfrm>
    </dsp:sp>
    <dsp:sp modelId="{C1102814-A9A3-44E7-8E40-5A14EA09B0B6}">
      <dsp:nvSpPr>
        <dsp:cNvPr id="0" name=""/>
        <dsp:cNvSpPr/>
      </dsp:nvSpPr>
      <dsp:spPr>
        <a:xfrm>
          <a:off x="5485923" y="5263894"/>
          <a:ext cx="3637177" cy="61205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B966F-E285-4F5D-91A0-71BBB6DF321D}">
      <dsp:nvSpPr>
        <dsp:cNvPr id="0" name=""/>
        <dsp:cNvSpPr/>
      </dsp:nvSpPr>
      <dsp:spPr>
        <a:xfrm>
          <a:off x="5714399" y="5480946"/>
          <a:ext cx="3637177" cy="61205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Soil, salad</a:t>
          </a:r>
          <a:endParaRPr lang="en-US" sz="2700" kern="1200" dirty="0"/>
        </a:p>
      </dsp:txBody>
      <dsp:txXfrm>
        <a:off x="5732325" y="5498872"/>
        <a:ext cx="3601325" cy="5762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93E6A335-C4F2-4726-8EF6-7C772622D575}" type="datetimeFigureOut">
              <a:rPr lang="en-US" smtClean="0"/>
              <a:t>10/23/2015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331733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3E6A335-C4F2-4726-8EF6-7C772622D575}" type="datetimeFigureOut">
              <a:rPr lang="en-US" smtClean="0"/>
              <a:t>10/23/2015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310078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3E6A335-C4F2-4726-8EF6-7C772622D575}" type="datetimeFigureOut">
              <a:rPr lang="en-US" smtClean="0"/>
              <a:t>10/23/2015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281715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3E6A335-C4F2-4726-8EF6-7C772622D575}" type="datetimeFigureOut">
              <a:rPr lang="en-US" smtClean="0"/>
              <a:t>10/23/2015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226075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3E6A335-C4F2-4726-8EF6-7C772622D575}" type="datetimeFigureOut">
              <a:rPr lang="en-US" smtClean="0"/>
              <a:t>10/23/2015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309757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3E6A335-C4F2-4726-8EF6-7C772622D575}" type="datetimeFigureOut">
              <a:rPr lang="en-US" smtClean="0"/>
              <a:t>10/23/2015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41064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3E6A335-C4F2-4726-8EF6-7C772622D575}" type="datetimeFigureOut">
              <a:rPr lang="en-US" smtClean="0"/>
              <a:t>10/23/2015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62856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3E6A335-C4F2-4726-8EF6-7C772622D575}" type="datetimeFigureOut">
              <a:rPr lang="en-US" smtClean="0"/>
              <a:t>10/23/2015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262420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3E6A335-C4F2-4726-8EF6-7C772622D575}" type="datetimeFigureOut">
              <a:rPr lang="en-US" smtClean="0"/>
              <a:t>10/23/2015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32726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3E6A335-C4F2-4726-8EF6-7C772622D575}" type="datetimeFigureOut">
              <a:rPr lang="en-US" smtClean="0"/>
              <a:t>10/23/2015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182141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3E6A335-C4F2-4726-8EF6-7C772622D575}" type="datetimeFigureOut">
              <a:rPr lang="en-US" smtClean="0"/>
              <a:t>10/23/2015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0E537D3-F186-4019-AC5A-2E22B0996614}" type="slidenum">
              <a:rPr lang="en-US" smtClean="0"/>
              <a:t>‹Nº›</a:t>
            </a:fld>
            <a:endParaRPr lang="en-US"/>
          </a:p>
        </p:txBody>
      </p:sp>
    </p:spTree>
    <p:extLst>
      <p:ext uri="{BB962C8B-B14F-4D97-AF65-F5344CB8AC3E}">
        <p14:creationId xmlns:p14="http://schemas.microsoft.com/office/powerpoint/2010/main" val="148051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6A335-C4F2-4726-8EF6-7C772622D575}" type="datetimeFigureOut">
              <a:rPr lang="en-US" smtClean="0"/>
              <a:t>10/23/2015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537D3-F186-4019-AC5A-2E22B0996614}" type="slidenum">
              <a:rPr lang="en-US" smtClean="0"/>
              <a:t>‹Nº›</a:t>
            </a:fld>
            <a:endParaRPr lang="en-US"/>
          </a:p>
        </p:txBody>
      </p:sp>
    </p:spTree>
    <p:extLst>
      <p:ext uri="{BB962C8B-B14F-4D97-AF65-F5344CB8AC3E}">
        <p14:creationId xmlns:p14="http://schemas.microsoft.com/office/powerpoint/2010/main" val="4078230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UWwM71SNpJ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solidFill>
                  <a:schemeClr val="accent4">
                    <a:lumMod val="20000"/>
                    <a:lumOff val="80000"/>
                  </a:schemeClr>
                </a:solidFill>
              </a:rPr>
              <a:t>MIXTURES AND SOLUTIONS</a:t>
            </a:r>
            <a:endParaRPr lang="en-US" dirty="0">
              <a:solidFill>
                <a:schemeClr val="accent4">
                  <a:lumMod val="20000"/>
                  <a:lumOff val="80000"/>
                </a:schemeClr>
              </a:solidFill>
            </a:endParaRPr>
          </a:p>
        </p:txBody>
      </p:sp>
      <p:sp>
        <p:nvSpPr>
          <p:cNvPr id="3" name="Subtítulo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2649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737196286"/>
              </p:ext>
            </p:extLst>
          </p:nvPr>
        </p:nvGraphicFramePr>
        <p:xfrm>
          <a:off x="786064" y="1858655"/>
          <a:ext cx="10659979" cy="4602480"/>
        </p:xfrm>
        <a:graphic>
          <a:graphicData uri="http://schemas.openxmlformats.org/drawingml/2006/table">
            <a:tbl>
              <a:tblPr firstRow="1" bandRow="1">
                <a:tableStyleId>{5C22544A-7EE6-4342-B048-85BDC9FD1C3A}</a:tableStyleId>
              </a:tblPr>
              <a:tblGrid>
                <a:gridCol w="1879523"/>
                <a:gridCol w="1988226"/>
                <a:gridCol w="2335377"/>
                <a:gridCol w="4456853"/>
              </a:tblGrid>
              <a:tr h="370840">
                <a:tc>
                  <a:txBody>
                    <a:bodyPr/>
                    <a:lstStyle/>
                    <a:p>
                      <a:pPr algn="ctr"/>
                      <a:r>
                        <a:rPr lang="en-US" sz="2800" dirty="0" smtClean="0"/>
                        <a:t>NAME</a:t>
                      </a:r>
                      <a:endParaRPr lang="en-US" sz="2800" dirty="0"/>
                    </a:p>
                  </a:txBody>
                  <a:tcPr anchor="ctr"/>
                </a:tc>
                <a:tc>
                  <a:txBody>
                    <a:bodyPr/>
                    <a:lstStyle/>
                    <a:p>
                      <a:pPr algn="ctr"/>
                      <a:r>
                        <a:rPr lang="en-US" sz="2800" dirty="0" smtClean="0"/>
                        <a:t>DISPERSED PHASE</a:t>
                      </a:r>
                      <a:endParaRPr lang="en-US" sz="2800" dirty="0"/>
                    </a:p>
                  </a:txBody>
                  <a:tcPr anchor="ctr"/>
                </a:tc>
                <a:tc>
                  <a:txBody>
                    <a:bodyPr/>
                    <a:lstStyle/>
                    <a:p>
                      <a:pPr algn="ctr"/>
                      <a:r>
                        <a:rPr lang="en-US" sz="2800" dirty="0" smtClean="0"/>
                        <a:t>DISPERSED MEDIUM</a:t>
                      </a:r>
                      <a:endParaRPr lang="en-US" sz="2800" dirty="0"/>
                    </a:p>
                  </a:txBody>
                  <a:tcPr anchor="ctr"/>
                </a:tc>
                <a:tc>
                  <a:txBody>
                    <a:bodyPr/>
                    <a:lstStyle/>
                    <a:p>
                      <a:pPr algn="ctr"/>
                      <a:r>
                        <a:rPr lang="en-US" sz="2800" dirty="0" smtClean="0"/>
                        <a:t>EXAMPLES</a:t>
                      </a:r>
                      <a:endParaRPr lang="en-US" sz="2800" dirty="0"/>
                    </a:p>
                  </a:txBody>
                  <a:tcPr anchor="ctr"/>
                </a:tc>
              </a:tr>
              <a:tr h="370840">
                <a:tc>
                  <a:txBody>
                    <a:bodyPr/>
                    <a:lstStyle/>
                    <a:p>
                      <a:pPr algn="ctr"/>
                      <a:r>
                        <a:rPr lang="en-US" sz="2400" dirty="0" smtClean="0"/>
                        <a:t>SOL</a:t>
                      </a:r>
                      <a:endParaRPr lang="en-US" sz="2400" dirty="0"/>
                    </a:p>
                  </a:txBody>
                  <a:tcPr anchor="ctr"/>
                </a:tc>
                <a:tc>
                  <a:txBody>
                    <a:bodyPr/>
                    <a:lstStyle/>
                    <a:p>
                      <a:pPr algn="ctr"/>
                      <a:r>
                        <a:rPr lang="en-US" sz="2400" dirty="0" smtClean="0"/>
                        <a:t>SOLID</a:t>
                      </a:r>
                      <a:endParaRPr lang="en-US" sz="2400" dirty="0"/>
                    </a:p>
                  </a:txBody>
                  <a:tcPr anchor="ctr"/>
                </a:tc>
                <a:tc>
                  <a:txBody>
                    <a:bodyPr/>
                    <a:lstStyle/>
                    <a:p>
                      <a:pPr algn="ctr"/>
                      <a:r>
                        <a:rPr lang="en-US" sz="2400" dirty="0" smtClean="0"/>
                        <a:t>LIQUID</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PAINT, FRUIT JELLY,</a:t>
                      </a:r>
                      <a:r>
                        <a:rPr lang="en-US" sz="2400" baseline="0" dirty="0" smtClean="0"/>
                        <a:t> GEL, DYE</a:t>
                      </a:r>
                      <a:endParaRPr lang="en-US" sz="2400" dirty="0" smtClean="0"/>
                    </a:p>
                  </a:txBody>
                  <a:tcPr anchor="ctr"/>
                </a:tc>
              </a:tr>
              <a:tr h="370840">
                <a:tc>
                  <a:txBody>
                    <a:bodyPr/>
                    <a:lstStyle/>
                    <a:p>
                      <a:pPr algn="ctr"/>
                      <a:r>
                        <a:rPr lang="en-US" sz="2400" dirty="0" smtClean="0"/>
                        <a:t>EMULSION</a:t>
                      </a:r>
                      <a:endParaRPr lang="en-US" sz="2400" dirty="0"/>
                    </a:p>
                  </a:txBody>
                  <a:tcPr anchor="ctr"/>
                </a:tc>
                <a:tc>
                  <a:txBody>
                    <a:bodyPr/>
                    <a:lstStyle/>
                    <a:p>
                      <a:pPr algn="ctr"/>
                      <a:r>
                        <a:rPr lang="en-US" sz="2400" dirty="0" smtClean="0"/>
                        <a:t>LIQUID</a:t>
                      </a:r>
                      <a:endParaRPr lang="en-US" sz="2400" dirty="0"/>
                    </a:p>
                  </a:txBody>
                  <a:tcPr anchor="ctr"/>
                </a:tc>
                <a:tc>
                  <a:txBody>
                    <a:bodyPr/>
                    <a:lstStyle/>
                    <a:p>
                      <a:pPr algn="ctr"/>
                      <a:r>
                        <a:rPr lang="en-US" sz="2400" dirty="0" smtClean="0"/>
                        <a:t>LIQUID</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MAYONNAISE, MILK, SALAD, CREAM</a:t>
                      </a:r>
                    </a:p>
                  </a:txBody>
                  <a:tcPr anchor="ctr"/>
                </a:tc>
              </a:tr>
              <a:tr h="370840">
                <a:tc>
                  <a:txBody>
                    <a:bodyPr/>
                    <a:lstStyle/>
                    <a:p>
                      <a:pPr algn="ctr"/>
                      <a:r>
                        <a:rPr lang="en-US" sz="2400" dirty="0" smtClean="0"/>
                        <a:t>FOAM</a:t>
                      </a:r>
                      <a:endParaRPr lang="en-US" sz="2400" dirty="0"/>
                    </a:p>
                  </a:txBody>
                  <a:tcPr anchor="ctr"/>
                </a:tc>
                <a:tc>
                  <a:txBody>
                    <a:bodyPr/>
                    <a:lstStyle/>
                    <a:p>
                      <a:pPr algn="ctr"/>
                      <a:r>
                        <a:rPr lang="en-US" sz="2400" dirty="0" smtClean="0"/>
                        <a:t>GAS</a:t>
                      </a:r>
                      <a:endParaRPr lang="en-US" sz="2400" dirty="0"/>
                    </a:p>
                  </a:txBody>
                  <a:tcPr anchor="ctr"/>
                </a:tc>
                <a:tc>
                  <a:txBody>
                    <a:bodyPr/>
                    <a:lstStyle/>
                    <a:p>
                      <a:pPr algn="ctr"/>
                      <a:r>
                        <a:rPr lang="en-US" sz="2400" dirty="0" smtClean="0"/>
                        <a:t>LIQUID</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SOAP SUDS, WHIPPED CREAM, BEER FROTH</a:t>
                      </a:r>
                    </a:p>
                  </a:txBody>
                  <a:tcPr anchor="ctr"/>
                </a:tc>
              </a:tr>
              <a:tr h="370840">
                <a:tc>
                  <a:txBody>
                    <a:bodyPr/>
                    <a:lstStyle/>
                    <a:p>
                      <a:pPr algn="ctr"/>
                      <a:r>
                        <a:rPr lang="en-US" sz="2400" dirty="0" smtClean="0"/>
                        <a:t>SOLID SOL</a:t>
                      </a:r>
                      <a:endParaRPr lang="en-US" sz="2400" dirty="0"/>
                    </a:p>
                  </a:txBody>
                  <a:tcPr anchor="ctr"/>
                </a:tc>
                <a:tc>
                  <a:txBody>
                    <a:bodyPr/>
                    <a:lstStyle/>
                    <a:p>
                      <a:pPr algn="ctr"/>
                      <a:r>
                        <a:rPr lang="en-US" sz="2400" dirty="0" smtClean="0"/>
                        <a:t>SOLID</a:t>
                      </a:r>
                      <a:endParaRPr lang="en-US" sz="2400" dirty="0"/>
                    </a:p>
                  </a:txBody>
                  <a:tcPr anchor="ctr"/>
                </a:tc>
                <a:tc>
                  <a:txBody>
                    <a:bodyPr/>
                    <a:lstStyle/>
                    <a:p>
                      <a:pPr algn="ctr"/>
                      <a:r>
                        <a:rPr lang="en-US" sz="2400" dirty="0" smtClean="0"/>
                        <a:t>SOLID</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ALLOYS, GEMSTONES, RUBY, GLASS</a:t>
                      </a:r>
                    </a:p>
                  </a:txBody>
                  <a:tcPr anchor="ctr"/>
                </a:tc>
              </a:tr>
              <a:tr h="370840">
                <a:tc>
                  <a:txBody>
                    <a:bodyPr/>
                    <a:lstStyle/>
                    <a:p>
                      <a:pPr algn="ctr"/>
                      <a:r>
                        <a:rPr lang="en-US" sz="2400" dirty="0" smtClean="0"/>
                        <a:t>SOLID EMULSION</a:t>
                      </a:r>
                      <a:endParaRPr lang="en-US" sz="2400" dirty="0"/>
                    </a:p>
                  </a:txBody>
                  <a:tcPr anchor="ctr"/>
                </a:tc>
                <a:tc>
                  <a:txBody>
                    <a:bodyPr/>
                    <a:lstStyle/>
                    <a:p>
                      <a:pPr algn="ctr"/>
                      <a:r>
                        <a:rPr lang="en-US" sz="2400" dirty="0" smtClean="0"/>
                        <a:t>LIQUID</a:t>
                      </a:r>
                      <a:endParaRPr lang="en-US" sz="2400" dirty="0"/>
                    </a:p>
                  </a:txBody>
                  <a:tcPr anchor="ctr"/>
                </a:tc>
                <a:tc>
                  <a:txBody>
                    <a:bodyPr/>
                    <a:lstStyle/>
                    <a:p>
                      <a:pPr algn="ctr"/>
                      <a:r>
                        <a:rPr lang="en-US" sz="2400" dirty="0" smtClean="0"/>
                        <a:t>SOLID</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BUTTER, CHEESE</a:t>
                      </a:r>
                    </a:p>
                  </a:txBody>
                  <a:tcPr anchor="ctr"/>
                </a:tc>
              </a:tr>
              <a:tr h="370840">
                <a:tc>
                  <a:txBody>
                    <a:bodyPr/>
                    <a:lstStyle/>
                    <a:p>
                      <a:pPr algn="ctr"/>
                      <a:r>
                        <a:rPr lang="en-US" sz="2400" dirty="0" smtClean="0"/>
                        <a:t>SOLID FOAM</a:t>
                      </a:r>
                      <a:endParaRPr lang="en-US" sz="2400" dirty="0"/>
                    </a:p>
                  </a:txBody>
                  <a:tcPr anchor="ctr"/>
                </a:tc>
                <a:tc>
                  <a:txBody>
                    <a:bodyPr/>
                    <a:lstStyle/>
                    <a:p>
                      <a:pPr algn="ctr"/>
                      <a:r>
                        <a:rPr lang="en-US" sz="2400" dirty="0" smtClean="0"/>
                        <a:t>GAS</a:t>
                      </a:r>
                      <a:endParaRPr lang="en-US" sz="2400" dirty="0"/>
                    </a:p>
                  </a:txBody>
                  <a:tcPr anchor="ctr"/>
                </a:tc>
                <a:tc>
                  <a:txBody>
                    <a:bodyPr/>
                    <a:lstStyle/>
                    <a:p>
                      <a:pPr algn="ctr"/>
                      <a:r>
                        <a:rPr lang="en-US" sz="2400" dirty="0" smtClean="0"/>
                        <a:t>SOLID</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PUMICE, MARSHMALLOW, MERINGUE</a:t>
                      </a:r>
                    </a:p>
                  </a:txBody>
                  <a:tcPr anchor="ctr"/>
                </a:tc>
              </a:tr>
              <a:tr h="370840">
                <a:tc>
                  <a:txBody>
                    <a:bodyPr/>
                    <a:lstStyle/>
                    <a:p>
                      <a:pPr algn="ctr"/>
                      <a:r>
                        <a:rPr lang="en-US" sz="2400" dirty="0" smtClean="0"/>
                        <a:t>SOLID AEROSOL</a:t>
                      </a:r>
                      <a:endParaRPr lang="en-US" sz="2400" dirty="0"/>
                    </a:p>
                  </a:txBody>
                  <a:tcPr anchor="ctr"/>
                </a:tc>
                <a:tc>
                  <a:txBody>
                    <a:bodyPr/>
                    <a:lstStyle/>
                    <a:p>
                      <a:pPr algn="ctr"/>
                      <a:r>
                        <a:rPr lang="en-US" sz="2400" dirty="0" smtClean="0"/>
                        <a:t>SOLID</a:t>
                      </a:r>
                      <a:endParaRPr lang="en-US" sz="2400" dirty="0"/>
                    </a:p>
                  </a:txBody>
                  <a:tcPr anchor="ctr"/>
                </a:tc>
                <a:tc>
                  <a:txBody>
                    <a:bodyPr/>
                    <a:lstStyle/>
                    <a:p>
                      <a:pPr algn="ctr"/>
                      <a:r>
                        <a:rPr lang="en-US" sz="2400" dirty="0" smtClean="0"/>
                        <a:t>GAS</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SMOKE, DUST IN AIR, BACTERIA IN AIR</a:t>
                      </a:r>
                    </a:p>
                  </a:txBody>
                  <a:tcPr anchor="ctr"/>
                </a:tc>
              </a:tr>
              <a:tr h="370840">
                <a:tc>
                  <a:txBody>
                    <a:bodyPr/>
                    <a:lstStyle/>
                    <a:p>
                      <a:pPr algn="ctr"/>
                      <a:r>
                        <a:rPr lang="en-US" sz="2400" dirty="0" smtClean="0"/>
                        <a:t>LIQUID AEROSOL</a:t>
                      </a:r>
                      <a:endParaRPr lang="en-US" sz="2400" dirty="0"/>
                    </a:p>
                  </a:txBody>
                  <a:tcPr anchor="ctr"/>
                </a:tc>
                <a:tc>
                  <a:txBody>
                    <a:bodyPr/>
                    <a:lstStyle/>
                    <a:p>
                      <a:pPr algn="ctr"/>
                      <a:r>
                        <a:rPr lang="en-US" sz="2400" dirty="0" smtClean="0"/>
                        <a:t>LIQUID</a:t>
                      </a:r>
                      <a:endParaRPr lang="en-US" sz="2400" dirty="0"/>
                    </a:p>
                  </a:txBody>
                  <a:tcPr anchor="ctr"/>
                </a:tc>
                <a:tc>
                  <a:txBody>
                    <a:bodyPr/>
                    <a:lstStyle/>
                    <a:p>
                      <a:pPr algn="ctr"/>
                      <a:r>
                        <a:rPr lang="en-US" sz="2400" dirty="0" smtClean="0"/>
                        <a:t>GAS</a:t>
                      </a:r>
                      <a:endParaRPr lang="en-US" sz="2400" dirty="0"/>
                    </a:p>
                  </a:txBody>
                  <a:tcPr anchor="ctr"/>
                </a:tc>
                <a:tc>
                  <a:txBody>
                    <a:bodyPr/>
                    <a:lstStyle/>
                    <a:p>
                      <a:pPr algn="ctr"/>
                      <a:r>
                        <a:rPr lang="en-US" sz="2400" dirty="0" smtClean="0"/>
                        <a:t>FOG, MIST, CLOUD, SPRAYS</a:t>
                      </a:r>
                      <a:endParaRPr lang="en-US" sz="2400" dirty="0"/>
                    </a:p>
                  </a:txBody>
                  <a:tcPr anchor="ctr"/>
                </a:tc>
              </a:tr>
            </a:tbl>
          </a:graphicData>
        </a:graphic>
      </p:graphicFrame>
      <p:sp>
        <p:nvSpPr>
          <p:cNvPr id="5" name="Título 4"/>
          <p:cNvSpPr>
            <a:spLocks noGrp="1"/>
          </p:cNvSpPr>
          <p:nvPr>
            <p:ph type="title"/>
          </p:nvPr>
        </p:nvSpPr>
        <p:spPr>
          <a:xfrm>
            <a:off x="838200" y="365125"/>
            <a:ext cx="10515600" cy="1158875"/>
          </a:xfrm>
        </p:spPr>
        <p:txBody>
          <a:bodyPr/>
          <a:lstStyle/>
          <a:p>
            <a:pPr algn="ctr"/>
            <a:r>
              <a:rPr lang="en-US" b="1" dirty="0" smtClean="0">
                <a:solidFill>
                  <a:schemeClr val="accent2">
                    <a:lumMod val="20000"/>
                    <a:lumOff val="80000"/>
                  </a:schemeClr>
                </a:solidFill>
              </a:rPr>
              <a:t>TYPES OF COLLOIDS</a:t>
            </a:r>
            <a:endParaRPr lang="en-US" b="1" dirty="0">
              <a:solidFill>
                <a:schemeClr val="accent2">
                  <a:lumMod val="20000"/>
                  <a:lumOff val="80000"/>
                </a:schemeClr>
              </a:solidFill>
            </a:endParaRPr>
          </a:p>
        </p:txBody>
      </p:sp>
    </p:spTree>
    <p:extLst>
      <p:ext uri="{BB962C8B-B14F-4D97-AF65-F5344CB8AC3E}">
        <p14:creationId xmlns:p14="http://schemas.microsoft.com/office/powerpoint/2010/main" val="1214134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solidFill>
                  <a:schemeClr val="accent4">
                    <a:lumMod val="20000"/>
                    <a:lumOff val="80000"/>
                  </a:schemeClr>
                </a:solidFill>
              </a:rPr>
              <a:t>SUSPENSIONS</a:t>
            </a:r>
            <a:endParaRPr lang="en-US" b="1" dirty="0">
              <a:solidFill>
                <a:schemeClr val="accent4">
                  <a:lumMod val="20000"/>
                  <a:lumOff val="80000"/>
                </a:schemeClr>
              </a:solidFill>
            </a:endParaRPr>
          </a:p>
        </p:txBody>
      </p:sp>
      <p:sp>
        <p:nvSpPr>
          <p:cNvPr id="3" name="Marcador de contenido 2"/>
          <p:cNvSpPr>
            <a:spLocks noGrp="1"/>
          </p:cNvSpPr>
          <p:nvPr>
            <p:ph sz="half" idx="1"/>
          </p:nvPr>
        </p:nvSpPr>
        <p:spPr/>
        <p:txBody>
          <a:bodyPr>
            <a:normAutofit/>
          </a:bodyPr>
          <a:lstStyle/>
          <a:p>
            <a:pPr marL="0" indent="0">
              <a:buNone/>
            </a:pPr>
            <a:r>
              <a:rPr lang="en-US" sz="4000" dirty="0" smtClean="0">
                <a:solidFill>
                  <a:schemeClr val="accent4">
                    <a:lumMod val="20000"/>
                    <a:lumOff val="80000"/>
                  </a:schemeClr>
                </a:solidFill>
              </a:rPr>
              <a:t>Is a mixture in which particles are large enough to settle out without being shaken, so they are usually settled down minutes after being stirred.</a:t>
            </a:r>
            <a:endParaRPr lang="en-US" sz="4000" dirty="0">
              <a:solidFill>
                <a:schemeClr val="accent4">
                  <a:lumMod val="20000"/>
                  <a:lumOff val="80000"/>
                </a:schemeClr>
              </a:solidFill>
            </a:endParaRPr>
          </a:p>
        </p:txBody>
      </p:sp>
      <p:pic>
        <p:nvPicPr>
          <p:cNvPr id="1026" name="Picture 2" descr="http://www.fromaustria.com/media/catalog/product/cache/2/image/9df78eab33525d08d6e5fb8d27136e95/o/r/original-wiener-schneekugeln-lipizzaner-fromaustria_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90952" y="1233118"/>
            <a:ext cx="5387875" cy="53878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3365573" y="4520918"/>
            <a:ext cx="2181896" cy="2100075"/>
          </a:xfrm>
          <a:prstGeom prst="rect">
            <a:avLst/>
          </a:prstGeom>
        </p:spPr>
      </p:pic>
    </p:spTree>
    <p:extLst>
      <p:ext uri="{BB962C8B-B14F-4D97-AF65-F5344CB8AC3E}">
        <p14:creationId xmlns:p14="http://schemas.microsoft.com/office/powerpoint/2010/main" val="1302560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343920"/>
            <a:ext cx="10515600" cy="1325563"/>
          </a:xfrm>
        </p:spPr>
        <p:txBody>
          <a:bodyPr/>
          <a:lstStyle/>
          <a:p>
            <a:pPr algn="ctr"/>
            <a:r>
              <a:rPr lang="en-US" dirty="0" smtClean="0">
                <a:solidFill>
                  <a:schemeClr val="accent4">
                    <a:lumMod val="40000"/>
                    <a:lumOff val="60000"/>
                  </a:schemeClr>
                </a:solidFill>
              </a:rPr>
              <a:t>MIXTURES CAN BE SEPARATED BY PHYSICAL MEANS</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838200" y="3296991"/>
            <a:ext cx="10515600" cy="1249251"/>
          </a:xfrm>
        </p:spPr>
        <p:txBody>
          <a:bodyPr>
            <a:normAutofit fontScale="92500"/>
          </a:bodyPr>
          <a:lstStyle/>
          <a:p>
            <a:pPr marL="0" indent="0" algn="ctr">
              <a:buNone/>
            </a:pPr>
            <a:r>
              <a:rPr lang="en-US" sz="7200" b="1" dirty="0" smtClean="0">
                <a:solidFill>
                  <a:schemeClr val="accent4">
                    <a:lumMod val="40000"/>
                    <a:lumOff val="60000"/>
                  </a:schemeClr>
                </a:solidFill>
              </a:rPr>
              <a:t>MIXTURE SEPARATION TECHNIQUES</a:t>
            </a:r>
            <a:endParaRPr lang="en-US" sz="7200" b="1" dirty="0">
              <a:solidFill>
                <a:schemeClr val="accent4">
                  <a:lumMod val="40000"/>
                  <a:lumOff val="60000"/>
                </a:schemeClr>
              </a:solidFill>
            </a:endParaRPr>
          </a:p>
        </p:txBody>
      </p:sp>
    </p:spTree>
    <p:extLst>
      <p:ext uri="{BB962C8B-B14F-4D97-AF65-F5344CB8AC3E}">
        <p14:creationId xmlns:p14="http://schemas.microsoft.com/office/powerpoint/2010/main" val="1078107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65200"/>
            <a:ext cx="10515600" cy="5211763"/>
          </a:xfrm>
        </p:spPr>
        <p:txBody>
          <a:bodyPr/>
          <a:lstStyle/>
          <a:p>
            <a:pPr marL="0" indent="0">
              <a:buNone/>
            </a:pPr>
            <a:r>
              <a:rPr lang="en-US" sz="3600" b="1" dirty="0" smtClean="0">
                <a:solidFill>
                  <a:schemeClr val="accent4">
                    <a:lumMod val="40000"/>
                    <a:lumOff val="60000"/>
                  </a:schemeClr>
                </a:solidFill>
              </a:rPr>
              <a:t>Mixtures can be separated according to the physical characteristics of their components.</a:t>
            </a:r>
          </a:p>
          <a:p>
            <a:pPr marL="0" indent="0">
              <a:buNone/>
            </a:pPr>
            <a:endParaRPr lang="en-US" dirty="0">
              <a:solidFill>
                <a:schemeClr val="accent4">
                  <a:lumMod val="40000"/>
                  <a:lumOff val="60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617479688"/>
              </p:ext>
            </p:extLst>
          </p:nvPr>
        </p:nvGraphicFramePr>
        <p:xfrm>
          <a:off x="838200" y="2396066"/>
          <a:ext cx="10515600" cy="3623736"/>
        </p:xfrm>
        <a:graphic>
          <a:graphicData uri="http://schemas.openxmlformats.org/drawingml/2006/table">
            <a:tbl>
              <a:tblPr firstRow="1" bandRow="1">
                <a:tableStyleId>{5C22544A-7EE6-4342-B048-85BDC9FD1C3A}</a:tableStyleId>
              </a:tblPr>
              <a:tblGrid>
                <a:gridCol w="5257800"/>
                <a:gridCol w="5257800"/>
              </a:tblGrid>
              <a:tr h="603956">
                <a:tc>
                  <a:txBody>
                    <a:bodyPr/>
                    <a:lstStyle/>
                    <a:p>
                      <a:pPr algn="ctr"/>
                      <a:r>
                        <a:rPr lang="en-US" sz="3200" b="1" dirty="0" smtClean="0"/>
                        <a:t>HOMOGENEOUS MIXTURES</a:t>
                      </a:r>
                      <a:endParaRPr lang="en-US" sz="3200" b="1" dirty="0"/>
                    </a:p>
                  </a:txBody>
                  <a:tcPr anchor="ctr"/>
                </a:tc>
                <a:tc>
                  <a:txBody>
                    <a:bodyPr/>
                    <a:lstStyle/>
                    <a:p>
                      <a:pPr algn="ctr"/>
                      <a:r>
                        <a:rPr lang="en-US" sz="3200" b="1" dirty="0" smtClean="0"/>
                        <a:t>HETEROGENEOUS</a:t>
                      </a:r>
                      <a:r>
                        <a:rPr lang="en-US" sz="3200" b="1" baseline="0" dirty="0" smtClean="0"/>
                        <a:t> MIXTURES</a:t>
                      </a:r>
                      <a:endParaRPr lang="en-US" sz="3200" b="1" dirty="0"/>
                    </a:p>
                  </a:txBody>
                  <a:tcPr anchor="ctr"/>
                </a:tc>
              </a:tr>
              <a:tr h="603956">
                <a:tc>
                  <a:txBody>
                    <a:bodyPr/>
                    <a:lstStyle/>
                    <a:p>
                      <a:pPr algn="ctr"/>
                      <a:r>
                        <a:rPr lang="en-US" sz="3200" b="1" dirty="0" smtClean="0"/>
                        <a:t>DISTILLATION</a:t>
                      </a:r>
                      <a:endParaRPr lang="en-US" sz="3200" b="1" dirty="0"/>
                    </a:p>
                  </a:txBody>
                  <a:tcPr anchor="ctr"/>
                </a:tc>
                <a:tc>
                  <a:txBody>
                    <a:bodyPr/>
                    <a:lstStyle/>
                    <a:p>
                      <a:pPr algn="ctr"/>
                      <a:r>
                        <a:rPr lang="en-US" sz="3200" b="1" dirty="0" smtClean="0"/>
                        <a:t>FILTERING</a:t>
                      </a:r>
                      <a:endParaRPr lang="en-US" sz="3200" b="1" dirty="0"/>
                    </a:p>
                  </a:txBody>
                  <a:tcPr anchor="ctr"/>
                </a:tc>
              </a:tr>
              <a:tr h="603956">
                <a:tc>
                  <a:txBody>
                    <a:bodyPr/>
                    <a:lstStyle/>
                    <a:p>
                      <a:pPr algn="ctr"/>
                      <a:r>
                        <a:rPr lang="en-US" sz="3200" b="1" dirty="0" smtClean="0"/>
                        <a:t>EVAPORATION</a:t>
                      </a:r>
                      <a:endParaRPr lang="en-US" sz="3200" b="1" dirty="0"/>
                    </a:p>
                  </a:txBody>
                  <a:tcPr anchor="ctr"/>
                </a:tc>
                <a:tc>
                  <a:txBody>
                    <a:bodyPr/>
                    <a:lstStyle/>
                    <a:p>
                      <a:pPr algn="ctr"/>
                      <a:r>
                        <a:rPr lang="en-US" sz="3200" b="1" dirty="0" smtClean="0"/>
                        <a:t>SIEVING</a:t>
                      </a:r>
                      <a:endParaRPr lang="en-US" sz="3200" b="1" dirty="0"/>
                    </a:p>
                  </a:txBody>
                  <a:tcPr anchor="ctr"/>
                </a:tc>
              </a:tr>
              <a:tr h="603956">
                <a:tc>
                  <a:txBody>
                    <a:bodyPr/>
                    <a:lstStyle/>
                    <a:p>
                      <a:pPr algn="ctr"/>
                      <a:r>
                        <a:rPr lang="en-US" sz="3200" b="1" dirty="0" smtClean="0"/>
                        <a:t>CHROMATOGRAPHY</a:t>
                      </a:r>
                      <a:endParaRPr lang="en-US" sz="3200" b="1" dirty="0"/>
                    </a:p>
                  </a:txBody>
                  <a:tcPr anchor="ctr"/>
                </a:tc>
                <a:tc>
                  <a:txBody>
                    <a:bodyPr/>
                    <a:lstStyle/>
                    <a:p>
                      <a:pPr algn="ctr"/>
                      <a:r>
                        <a:rPr lang="en-US" sz="3200" b="1" dirty="0" smtClean="0"/>
                        <a:t>DECANTATION (SEDIMENTATION)</a:t>
                      </a:r>
                      <a:endParaRPr lang="en-US" sz="3200" b="1" dirty="0"/>
                    </a:p>
                  </a:txBody>
                  <a:tcPr anchor="ctr"/>
                </a:tc>
              </a:tr>
              <a:tr h="603956">
                <a:tc>
                  <a:txBody>
                    <a:bodyPr/>
                    <a:lstStyle/>
                    <a:p>
                      <a:pPr algn="ctr"/>
                      <a:r>
                        <a:rPr lang="en-US" sz="3200" b="1" dirty="0" smtClean="0"/>
                        <a:t>CRYSTALIZATION</a:t>
                      </a:r>
                      <a:endParaRPr lang="en-US" sz="3200" b="1" dirty="0"/>
                    </a:p>
                  </a:txBody>
                  <a:tcPr anchor="ctr"/>
                </a:tc>
                <a:tc>
                  <a:txBody>
                    <a:bodyPr/>
                    <a:lstStyle/>
                    <a:p>
                      <a:pPr algn="ctr"/>
                      <a:r>
                        <a:rPr lang="en-US" sz="3200" b="1" dirty="0" smtClean="0"/>
                        <a:t>CENTRIFUGATION</a:t>
                      </a:r>
                      <a:endParaRPr lang="en-US" sz="3200" b="1" dirty="0"/>
                    </a:p>
                  </a:txBody>
                  <a:tcPr anchor="ctr"/>
                </a:tc>
              </a:tr>
              <a:tr h="603956">
                <a:tc>
                  <a:txBody>
                    <a:bodyPr/>
                    <a:lstStyle/>
                    <a:p>
                      <a:pPr algn="ctr"/>
                      <a:r>
                        <a:rPr lang="en-US" sz="3200" b="1" dirty="0" smtClean="0"/>
                        <a:t>EXTRACTION</a:t>
                      </a:r>
                      <a:endParaRPr lang="en-US" sz="3200" b="1" dirty="0"/>
                    </a:p>
                  </a:txBody>
                  <a:tcPr anchor="ctr"/>
                </a:tc>
                <a:tc>
                  <a:txBody>
                    <a:bodyPr/>
                    <a:lstStyle/>
                    <a:p>
                      <a:pPr algn="ctr"/>
                      <a:r>
                        <a:rPr lang="en-US" sz="3200" b="1" dirty="0" smtClean="0"/>
                        <a:t>MAGNETIC SEPARATION</a:t>
                      </a:r>
                      <a:endParaRPr lang="en-US" sz="3200" b="1" dirty="0"/>
                    </a:p>
                  </a:txBody>
                  <a:tcPr anchor="ctr"/>
                </a:tc>
              </a:tr>
            </a:tbl>
          </a:graphicData>
        </a:graphic>
      </p:graphicFrame>
    </p:spTree>
    <p:extLst>
      <p:ext uri="{BB962C8B-B14F-4D97-AF65-F5344CB8AC3E}">
        <p14:creationId xmlns:p14="http://schemas.microsoft.com/office/powerpoint/2010/main" val="164204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solidFill>
                  <a:schemeClr val="accent4">
                    <a:lumMod val="40000"/>
                    <a:lumOff val="60000"/>
                  </a:schemeClr>
                </a:solidFill>
              </a:rPr>
              <a:t>DISTILLATION</a:t>
            </a:r>
            <a:endParaRPr lang="en-US" b="1" dirty="0">
              <a:solidFill>
                <a:schemeClr val="accent4">
                  <a:lumMod val="40000"/>
                  <a:lumOff val="60000"/>
                </a:schemeClr>
              </a:solidFill>
            </a:endParaRPr>
          </a:p>
        </p:txBody>
      </p:sp>
      <p:sp>
        <p:nvSpPr>
          <p:cNvPr id="3" name="Marcador de contenido 2"/>
          <p:cNvSpPr>
            <a:spLocks noGrp="1"/>
          </p:cNvSpPr>
          <p:nvPr>
            <p:ph idx="1"/>
          </p:nvPr>
        </p:nvSpPr>
        <p:spPr>
          <a:xfrm>
            <a:off x="838200" y="1825625"/>
            <a:ext cx="4433047" cy="4351338"/>
          </a:xfrm>
        </p:spPr>
        <p:txBody>
          <a:bodyPr/>
          <a:lstStyle/>
          <a:p>
            <a:pPr marL="0" indent="0">
              <a:buNone/>
            </a:pPr>
            <a:r>
              <a:rPr lang="en-US" sz="4000" dirty="0" smtClean="0">
                <a:solidFill>
                  <a:schemeClr val="accent4">
                    <a:lumMod val="40000"/>
                    <a:lumOff val="60000"/>
                  </a:schemeClr>
                </a:solidFill>
              </a:rPr>
              <a:t>Used to separate liquids with different boiling point.  Inside of the condenser, the liquid with the lowest boiling point, evaporates, and then, is condensed or turned back into liquid.</a:t>
            </a:r>
          </a:p>
          <a:p>
            <a:pPr marL="0" indent="0">
              <a:buNone/>
            </a:pPr>
            <a:endParaRPr lang="en-US" dirty="0">
              <a:solidFill>
                <a:schemeClr val="accent4">
                  <a:lumMod val="40000"/>
                  <a:lumOff val="60000"/>
                </a:schemeClr>
              </a:solidFill>
            </a:endParaRPr>
          </a:p>
        </p:txBody>
      </p:sp>
      <p:pic>
        <p:nvPicPr>
          <p:cNvPr id="4098" name="Picture 2" descr="http://www.ncerthelp.com/scienceimg/09-CH2/Intext/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423" y="1559859"/>
            <a:ext cx="5964330" cy="41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8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accent4">
                    <a:lumMod val="40000"/>
                    <a:lumOff val="60000"/>
                  </a:schemeClr>
                </a:solidFill>
              </a:rPr>
              <a:t>EVAPORATION</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838200" y="1690688"/>
            <a:ext cx="10747003" cy="1173069"/>
          </a:xfrm>
        </p:spPr>
        <p:txBody>
          <a:bodyPr>
            <a:normAutofit lnSpcReduction="10000"/>
          </a:bodyPr>
          <a:lstStyle/>
          <a:p>
            <a:pPr marL="0" indent="0">
              <a:buNone/>
            </a:pPr>
            <a:r>
              <a:rPr lang="en-US" sz="4000" dirty="0" smtClean="0">
                <a:solidFill>
                  <a:schemeClr val="accent4">
                    <a:lumMod val="40000"/>
                    <a:lumOff val="60000"/>
                  </a:schemeClr>
                </a:solidFill>
              </a:rPr>
              <a:t>Used to separate miscible solids from liquids through the evaporation of the liquid.</a:t>
            </a:r>
            <a:endParaRPr lang="en-US" sz="4000" dirty="0">
              <a:solidFill>
                <a:schemeClr val="accent4">
                  <a:lumMod val="40000"/>
                  <a:lumOff val="60000"/>
                </a:schemeClr>
              </a:solidFill>
            </a:endParaRPr>
          </a:p>
        </p:txBody>
      </p:sp>
      <p:pic>
        <p:nvPicPr>
          <p:cNvPr id="5122" name="Picture 2" descr="http://www.s-cool.co.uk/assets/learn_its/gcse/chemistry/atomic-structure/separating-mixtures_/g-che-atomic-dia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778" y="2863757"/>
            <a:ext cx="7442997" cy="353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45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accent4">
                    <a:lumMod val="40000"/>
                    <a:lumOff val="60000"/>
                  </a:schemeClr>
                </a:solidFill>
              </a:rPr>
              <a:t>CHROMATOGRAPHY</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838199" y="1825625"/>
            <a:ext cx="4379259" cy="3849034"/>
          </a:xfrm>
        </p:spPr>
        <p:txBody>
          <a:bodyPr>
            <a:noAutofit/>
          </a:bodyPr>
          <a:lstStyle/>
          <a:p>
            <a:pPr marL="0" indent="0">
              <a:buNone/>
            </a:pPr>
            <a:r>
              <a:rPr lang="en-US" sz="4000" dirty="0" smtClean="0">
                <a:solidFill>
                  <a:schemeClr val="accent4">
                    <a:lumMod val="40000"/>
                    <a:lumOff val="60000"/>
                  </a:schemeClr>
                </a:solidFill>
              </a:rPr>
              <a:t>Used to separate liquids with different solubility.  The most soluble substances of the solute will run up the paper (mobile phase), and the solvent will stay as a stationary phase.</a:t>
            </a:r>
            <a:endParaRPr lang="en-US" sz="4000" dirty="0">
              <a:solidFill>
                <a:schemeClr val="accent4">
                  <a:lumMod val="40000"/>
                  <a:lumOff val="60000"/>
                </a:schemeClr>
              </a:solidFill>
            </a:endParaRPr>
          </a:p>
        </p:txBody>
      </p:sp>
      <p:sp>
        <p:nvSpPr>
          <p:cNvPr id="4" name="Rectángulo 3"/>
          <p:cNvSpPr/>
          <p:nvPr/>
        </p:nvSpPr>
        <p:spPr>
          <a:xfrm>
            <a:off x="5634318" y="1825625"/>
            <a:ext cx="5997388" cy="41717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2014rongohlequan.weebly.com/uploads/2/6/0/7/26073642/4740045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527" y="1825625"/>
            <a:ext cx="6005279" cy="417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7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accent4">
                    <a:lumMod val="40000"/>
                    <a:lumOff val="60000"/>
                  </a:schemeClr>
                </a:solidFill>
              </a:rPr>
              <a:t>CRYSTALLIZATION</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838201" y="1825625"/>
            <a:ext cx="3974432" cy="4351338"/>
          </a:xfrm>
        </p:spPr>
        <p:txBody>
          <a:bodyPr>
            <a:normAutofit/>
          </a:bodyPr>
          <a:lstStyle/>
          <a:p>
            <a:pPr marL="0" indent="0">
              <a:buNone/>
            </a:pPr>
            <a:r>
              <a:rPr lang="en-US" sz="4000" dirty="0" smtClean="0">
                <a:solidFill>
                  <a:schemeClr val="accent4">
                    <a:lumMod val="40000"/>
                    <a:lumOff val="60000"/>
                  </a:schemeClr>
                </a:solidFill>
              </a:rPr>
              <a:t>As evaporation, is used to separate miscible solids from liquids in saturated solutions</a:t>
            </a:r>
            <a:endParaRPr lang="en-US" sz="4000" dirty="0">
              <a:solidFill>
                <a:schemeClr val="accent4">
                  <a:lumMod val="40000"/>
                  <a:lumOff val="60000"/>
                </a:schemeClr>
              </a:solidFill>
            </a:endParaRPr>
          </a:p>
        </p:txBody>
      </p:sp>
      <p:pic>
        <p:nvPicPr>
          <p:cNvPr id="1026" name="Picture 2" descr="http://s3.amazonaws.com/kidzworld_photo/images/2014129/231ff00c-31f1-4c23-81d8-dd6e20b6e9c3/making-sugar-crystals-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33" y="2359714"/>
            <a:ext cx="6808394" cy="328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0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solidFill>
                  <a:schemeClr val="accent4">
                    <a:lumMod val="40000"/>
                    <a:lumOff val="60000"/>
                  </a:schemeClr>
                </a:solidFill>
              </a:rPr>
              <a:t>EXTRACTION</a:t>
            </a:r>
            <a:endParaRPr lang="en-US" b="1" dirty="0">
              <a:solidFill>
                <a:schemeClr val="accent4">
                  <a:lumMod val="40000"/>
                  <a:lumOff val="60000"/>
                </a:schemeClr>
              </a:solidFill>
            </a:endParaRPr>
          </a:p>
        </p:txBody>
      </p:sp>
      <p:sp>
        <p:nvSpPr>
          <p:cNvPr id="3" name="Marcador de contenido 2"/>
          <p:cNvSpPr>
            <a:spLocks noGrp="1"/>
          </p:cNvSpPr>
          <p:nvPr>
            <p:ph idx="1"/>
          </p:nvPr>
        </p:nvSpPr>
        <p:spPr>
          <a:xfrm>
            <a:off x="1969168" y="1758156"/>
            <a:ext cx="3805989" cy="4351338"/>
          </a:xfrm>
        </p:spPr>
        <p:txBody>
          <a:bodyPr>
            <a:normAutofit/>
          </a:bodyPr>
          <a:lstStyle/>
          <a:p>
            <a:pPr marL="0" indent="0">
              <a:buNone/>
            </a:pPr>
            <a:r>
              <a:rPr lang="en-US" sz="4000" dirty="0" smtClean="0">
                <a:solidFill>
                  <a:schemeClr val="accent4">
                    <a:lumMod val="40000"/>
                    <a:lumOff val="60000"/>
                  </a:schemeClr>
                </a:solidFill>
              </a:rPr>
              <a:t>Is used to separate two substances that are not miscible.</a:t>
            </a:r>
            <a:endParaRPr lang="en-US" sz="4000" dirty="0">
              <a:solidFill>
                <a:schemeClr val="accent4">
                  <a:lumMod val="40000"/>
                  <a:lumOff val="6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501" y="1137236"/>
            <a:ext cx="3793952" cy="503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72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accent4">
                    <a:lumMod val="40000"/>
                    <a:lumOff val="60000"/>
                  </a:schemeClr>
                </a:solidFill>
              </a:rPr>
              <a:t>FILTRATION</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838200" y="1825625"/>
            <a:ext cx="3156284" cy="4351338"/>
          </a:xfrm>
        </p:spPr>
        <p:txBody>
          <a:bodyPr>
            <a:noAutofit/>
          </a:bodyPr>
          <a:lstStyle/>
          <a:p>
            <a:pPr marL="0" indent="0">
              <a:buNone/>
            </a:pPr>
            <a:r>
              <a:rPr lang="en-US" sz="4000" dirty="0" smtClean="0">
                <a:solidFill>
                  <a:schemeClr val="accent4">
                    <a:lumMod val="40000"/>
                    <a:lumOff val="60000"/>
                  </a:schemeClr>
                </a:solidFill>
              </a:rPr>
              <a:t>It is used to separate solids that are not miscible in the solvent.  For this, a filter paper or a porous material can be used to retain the solid particles.</a:t>
            </a:r>
            <a:endParaRPr lang="en-US" sz="4000" dirty="0">
              <a:solidFill>
                <a:schemeClr val="accent4">
                  <a:lumMod val="40000"/>
                  <a:lumOff val="6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984" y="1690688"/>
            <a:ext cx="6837816"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34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solidFill>
                  <a:schemeClr val="accent4">
                    <a:lumMod val="20000"/>
                    <a:lumOff val="80000"/>
                  </a:schemeClr>
                </a:solidFill>
              </a:rPr>
              <a:t>WHAT IS A MIXTURE?</a:t>
            </a:r>
            <a:br>
              <a:rPr lang="en-US" dirty="0" smtClean="0">
                <a:solidFill>
                  <a:schemeClr val="accent4">
                    <a:lumMod val="20000"/>
                    <a:lumOff val="80000"/>
                  </a:schemeClr>
                </a:solidFill>
              </a:rPr>
            </a:br>
            <a:r>
              <a:rPr lang="en-US" sz="1600" dirty="0" smtClean="0">
                <a:solidFill>
                  <a:schemeClr val="accent4">
                    <a:lumMod val="20000"/>
                    <a:lumOff val="80000"/>
                  </a:schemeClr>
                </a:solidFill>
                <a:hlinkClick r:id="rId2"/>
              </a:rPr>
              <a:t>https://www.youtube.com/watch?v=UWwM71SNpJ8</a:t>
            </a:r>
            <a:r>
              <a:rPr lang="en-US" sz="1600" dirty="0" smtClean="0">
                <a:solidFill>
                  <a:schemeClr val="accent4">
                    <a:lumMod val="20000"/>
                    <a:lumOff val="80000"/>
                  </a:schemeClr>
                </a:solidFill>
              </a:rPr>
              <a:t> </a:t>
            </a:r>
            <a:endParaRPr lang="en-US" sz="1600" dirty="0">
              <a:solidFill>
                <a:schemeClr val="accent4">
                  <a:lumMod val="20000"/>
                  <a:lumOff val="80000"/>
                </a:schemeClr>
              </a:solidFill>
            </a:endParaRPr>
          </a:p>
        </p:txBody>
      </p:sp>
      <p:sp>
        <p:nvSpPr>
          <p:cNvPr id="3" name="Marcador de contenido 2"/>
          <p:cNvSpPr>
            <a:spLocks noGrp="1"/>
          </p:cNvSpPr>
          <p:nvPr>
            <p:ph idx="1"/>
          </p:nvPr>
        </p:nvSpPr>
        <p:spPr>
          <a:xfrm>
            <a:off x="5215943" y="1825625"/>
            <a:ext cx="6137855" cy="4351338"/>
          </a:xfrm>
        </p:spPr>
        <p:txBody>
          <a:bodyPr>
            <a:normAutofit/>
          </a:bodyPr>
          <a:lstStyle/>
          <a:p>
            <a:pPr marL="0" indent="0">
              <a:buNone/>
            </a:pPr>
            <a:r>
              <a:rPr lang="en-US" sz="4400" dirty="0" smtClean="0">
                <a:solidFill>
                  <a:schemeClr val="accent4">
                    <a:lumMod val="40000"/>
                    <a:lumOff val="60000"/>
                  </a:schemeClr>
                </a:solidFill>
              </a:rPr>
              <a:t>A mixture is a substance made of two or more materials that can be in different state, that do not react with each other, so they can be separated by physical means.  Each substance makes up a </a:t>
            </a:r>
            <a:r>
              <a:rPr lang="en-US" sz="4400" i="1" dirty="0" smtClean="0">
                <a:solidFill>
                  <a:schemeClr val="accent4">
                    <a:lumMod val="40000"/>
                    <a:lumOff val="60000"/>
                  </a:schemeClr>
                </a:solidFill>
              </a:rPr>
              <a:t>phase.  A phase is related to the state of the material.</a:t>
            </a:r>
            <a:endParaRPr lang="en-US" sz="4400" dirty="0">
              <a:solidFill>
                <a:schemeClr val="accent4">
                  <a:lumMod val="40000"/>
                  <a:lumOff val="60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370141883"/>
              </p:ext>
            </p:extLst>
          </p:nvPr>
        </p:nvGraphicFramePr>
        <p:xfrm>
          <a:off x="1053206" y="2303765"/>
          <a:ext cx="3621825" cy="3182634"/>
        </p:xfrm>
        <a:graphic>
          <a:graphicData uri="http://schemas.openxmlformats.org/drawingml/2006/table">
            <a:tbl>
              <a:tblPr firstRow="1" bandRow="1">
                <a:tableStyleId>{5C22544A-7EE6-4342-B048-85BDC9FD1C3A}</a:tableStyleId>
              </a:tblPr>
              <a:tblGrid>
                <a:gridCol w="3621825"/>
              </a:tblGrid>
              <a:tr h="1591317">
                <a:tc>
                  <a:txBody>
                    <a:bodyPr/>
                    <a:lstStyle/>
                    <a:p>
                      <a:pPr algn="ctr"/>
                      <a:r>
                        <a:rPr lang="en-US" sz="4800" dirty="0" smtClean="0"/>
                        <a:t>SUBSTANCE 1</a:t>
                      </a:r>
                      <a:endParaRPr lang="en-US" sz="4800" dirty="0"/>
                    </a:p>
                  </a:txBody>
                  <a:tcPr anchor="ctr"/>
                </a:tc>
              </a:tr>
              <a:tr h="1591317">
                <a:tc>
                  <a:txBody>
                    <a:bodyPr/>
                    <a:lstStyle/>
                    <a:p>
                      <a:pPr algn="ctr"/>
                      <a:r>
                        <a:rPr lang="en-US" sz="4800" dirty="0" smtClean="0"/>
                        <a:t>SUBSTANCE 2</a:t>
                      </a:r>
                      <a:endParaRPr lang="en-US" sz="4800" dirty="0"/>
                    </a:p>
                  </a:txBody>
                  <a:tcPr anchor="ctr"/>
                </a:tc>
              </a:tr>
            </a:tbl>
          </a:graphicData>
        </a:graphic>
      </p:graphicFrame>
    </p:spTree>
    <p:extLst>
      <p:ext uri="{BB962C8B-B14F-4D97-AF65-F5344CB8AC3E}">
        <p14:creationId xmlns:p14="http://schemas.microsoft.com/office/powerpoint/2010/main" val="3746653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198980"/>
          </a:xfrm>
        </p:spPr>
        <p:txBody>
          <a:bodyPr/>
          <a:lstStyle/>
          <a:p>
            <a:r>
              <a:rPr lang="en-US" dirty="0" smtClean="0">
                <a:solidFill>
                  <a:schemeClr val="accent4">
                    <a:lumMod val="40000"/>
                    <a:lumOff val="60000"/>
                  </a:schemeClr>
                </a:solidFill>
              </a:rPr>
              <a:t>SEDIMENTATION (DECANTATION)</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838200" y="1536867"/>
            <a:ext cx="10278979" cy="1013828"/>
          </a:xfrm>
        </p:spPr>
        <p:txBody>
          <a:bodyPr>
            <a:noAutofit/>
          </a:bodyPr>
          <a:lstStyle/>
          <a:p>
            <a:pPr marL="0" indent="0">
              <a:buNone/>
            </a:pPr>
            <a:r>
              <a:rPr lang="en-US" sz="4000" dirty="0" smtClean="0">
                <a:solidFill>
                  <a:schemeClr val="accent4">
                    <a:lumMod val="40000"/>
                    <a:lumOff val="60000"/>
                  </a:schemeClr>
                </a:solidFill>
              </a:rPr>
              <a:t>Is the mechanic separation of two substances in which the denser settles down in the container facilitating the extraction of the other.</a:t>
            </a:r>
            <a:endParaRPr lang="en-US" sz="4000" dirty="0">
              <a:solidFill>
                <a:schemeClr val="accent4">
                  <a:lumMod val="40000"/>
                  <a:lumOff val="6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077" y="2735847"/>
            <a:ext cx="9589846" cy="370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639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accent4">
                    <a:lumMod val="40000"/>
                    <a:lumOff val="60000"/>
                  </a:schemeClr>
                </a:solidFill>
              </a:rPr>
              <a:t>CENTRIFUGATION</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6472990" y="1275347"/>
            <a:ext cx="5294564" cy="2844167"/>
          </a:xfrm>
        </p:spPr>
        <p:txBody>
          <a:bodyPr>
            <a:normAutofit/>
          </a:bodyPr>
          <a:lstStyle/>
          <a:p>
            <a:pPr marL="0" indent="0">
              <a:buNone/>
            </a:pPr>
            <a:r>
              <a:rPr lang="en-US" sz="4000" dirty="0" smtClean="0">
                <a:solidFill>
                  <a:schemeClr val="accent4">
                    <a:lumMod val="40000"/>
                    <a:lumOff val="60000"/>
                  </a:schemeClr>
                </a:solidFill>
              </a:rPr>
              <a:t>Is a facilitated sedimentation by using a spinning machine called a centrifuge that uses the physical forces to precipitate the denser substances faster.</a:t>
            </a:r>
            <a:endParaRPr lang="en-US" sz="4000" dirty="0">
              <a:solidFill>
                <a:schemeClr val="accent4">
                  <a:lumMod val="40000"/>
                  <a:lumOff val="60000"/>
                </a:schemeClr>
              </a:solidFill>
            </a:endParaRPr>
          </a:p>
        </p:txBody>
      </p:sp>
      <p:pic>
        <p:nvPicPr>
          <p:cNvPr id="2050" name="Picture 2" descr="http://www.s-cool.co.uk/assets/learn_its/gcse/chemistry/atomic-structure/separating-mixtures_/g-che-atomic-dia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990" y="4119514"/>
            <a:ext cx="5294564" cy="23172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qynUSyJF-_I/UOP29BV1byI/AAAAAAAAAjE/5-kyJoaWL3o/s1600/centrifu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964" y="1711589"/>
            <a:ext cx="4237120" cy="481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7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accent4">
                    <a:lumMod val="40000"/>
                    <a:lumOff val="60000"/>
                  </a:schemeClr>
                </a:solidFill>
              </a:rPr>
              <a:t>MAGNETIC SEPARATION</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7377338" y="1890462"/>
            <a:ext cx="3469105" cy="4351338"/>
          </a:xfrm>
        </p:spPr>
        <p:txBody>
          <a:bodyPr>
            <a:normAutofit/>
          </a:bodyPr>
          <a:lstStyle/>
          <a:p>
            <a:pPr marL="0" indent="0">
              <a:buNone/>
            </a:pPr>
            <a:r>
              <a:rPr lang="en-US" sz="4000" dirty="0" smtClean="0">
                <a:solidFill>
                  <a:schemeClr val="accent4">
                    <a:lumMod val="40000"/>
                    <a:lumOff val="60000"/>
                  </a:schemeClr>
                </a:solidFill>
              </a:rPr>
              <a:t>Is used to separate iron from other substances by using a magnet right above the mixture.</a:t>
            </a:r>
            <a:endParaRPr lang="en-US" sz="4000" dirty="0">
              <a:solidFill>
                <a:schemeClr val="accent4">
                  <a:lumMod val="40000"/>
                  <a:lumOff val="60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459" y="1690688"/>
            <a:ext cx="4332659" cy="455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660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accent4">
                    <a:lumMod val="40000"/>
                    <a:lumOff val="60000"/>
                  </a:schemeClr>
                </a:solidFill>
              </a:rPr>
              <a:t>SIEVEING </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838200" y="1825625"/>
            <a:ext cx="10515600" cy="1880101"/>
          </a:xfrm>
        </p:spPr>
        <p:txBody>
          <a:bodyPr>
            <a:normAutofit/>
          </a:bodyPr>
          <a:lstStyle/>
          <a:p>
            <a:pPr marL="0" indent="0">
              <a:buNone/>
            </a:pPr>
            <a:r>
              <a:rPr lang="en-US" sz="4000" dirty="0" smtClean="0">
                <a:solidFill>
                  <a:schemeClr val="accent4">
                    <a:lumMod val="40000"/>
                    <a:lumOff val="60000"/>
                  </a:schemeClr>
                </a:solidFill>
              </a:rPr>
              <a:t>Is a technique that includes colanders or sieves with different </a:t>
            </a:r>
            <a:r>
              <a:rPr lang="en-US" sz="4000" dirty="0" err="1" smtClean="0">
                <a:solidFill>
                  <a:schemeClr val="accent4">
                    <a:lumMod val="40000"/>
                    <a:lumOff val="60000"/>
                  </a:schemeClr>
                </a:solidFill>
              </a:rPr>
              <a:t>calibres</a:t>
            </a:r>
            <a:r>
              <a:rPr lang="en-US" sz="4000" dirty="0" smtClean="0">
                <a:solidFill>
                  <a:schemeClr val="accent4">
                    <a:lumMod val="40000"/>
                    <a:lumOff val="60000"/>
                  </a:schemeClr>
                </a:solidFill>
              </a:rPr>
              <a:t> located in decreasing order to retain the particles of different sizes as the mixture passes through them.</a:t>
            </a:r>
            <a:endParaRPr lang="en-US" sz="4000" dirty="0">
              <a:solidFill>
                <a:schemeClr val="accent4">
                  <a:lumMod val="40000"/>
                  <a:lumOff val="60000"/>
                </a:schemeClr>
              </a:solidFill>
            </a:endParaRPr>
          </a:p>
        </p:txBody>
      </p:sp>
      <p:pic>
        <p:nvPicPr>
          <p:cNvPr id="3074" name="Picture 2" descr="http://resource2.rockyview.ab.ca/science8/Sci8%20U1%20MixFlow/Sci8U1%20pictures/sif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912" y="3705726"/>
            <a:ext cx="6138392" cy="275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0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70696134"/>
              </p:ext>
            </p:extLst>
          </p:nvPr>
        </p:nvGraphicFramePr>
        <p:xfrm>
          <a:off x="296214" y="283335"/>
          <a:ext cx="11114468" cy="6130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307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accent4">
                    <a:lumMod val="40000"/>
                    <a:lumOff val="60000"/>
                  </a:schemeClr>
                </a:solidFill>
              </a:rPr>
              <a:t>HOMOGENEOUS MIXTURES ARE CALLED SOLUTIONS</a:t>
            </a:r>
            <a:endParaRPr lang="en-US" dirty="0">
              <a:solidFill>
                <a:schemeClr val="accent4">
                  <a:lumMod val="40000"/>
                  <a:lumOff val="60000"/>
                </a:schemeClr>
              </a:solidFill>
            </a:endParaRPr>
          </a:p>
        </p:txBody>
      </p:sp>
      <p:sp>
        <p:nvSpPr>
          <p:cNvPr id="3" name="Marcador de contenido 2"/>
          <p:cNvSpPr>
            <a:spLocks noGrp="1"/>
          </p:cNvSpPr>
          <p:nvPr>
            <p:ph idx="1"/>
          </p:nvPr>
        </p:nvSpPr>
        <p:spPr>
          <a:xfrm>
            <a:off x="838200" y="1825625"/>
            <a:ext cx="5956300" cy="4351338"/>
          </a:xfrm>
        </p:spPr>
        <p:txBody>
          <a:bodyPr>
            <a:normAutofit/>
          </a:bodyPr>
          <a:lstStyle/>
          <a:p>
            <a:pPr marL="0" indent="0">
              <a:buNone/>
            </a:pPr>
            <a:r>
              <a:rPr lang="en-US" sz="4000" dirty="0" smtClean="0">
                <a:solidFill>
                  <a:schemeClr val="accent4">
                    <a:lumMod val="40000"/>
                    <a:lumOff val="60000"/>
                  </a:schemeClr>
                </a:solidFill>
              </a:rPr>
              <a:t>Mixtures in which matter is </a:t>
            </a:r>
            <a:r>
              <a:rPr lang="en-US" sz="4000" b="1" dirty="0" smtClean="0">
                <a:solidFill>
                  <a:schemeClr val="accent4">
                    <a:lumMod val="40000"/>
                    <a:lumOff val="60000"/>
                  </a:schemeClr>
                </a:solidFill>
              </a:rPr>
              <a:t>mixed</a:t>
            </a:r>
            <a:r>
              <a:rPr lang="en-US" sz="4000" dirty="0" smtClean="0">
                <a:solidFill>
                  <a:schemeClr val="accent4">
                    <a:lumMod val="40000"/>
                    <a:lumOff val="60000"/>
                  </a:schemeClr>
                </a:solidFill>
              </a:rPr>
              <a:t> </a:t>
            </a:r>
            <a:r>
              <a:rPr lang="en-US" sz="4000" b="1" dirty="0" smtClean="0">
                <a:solidFill>
                  <a:schemeClr val="accent4">
                    <a:lumMod val="40000"/>
                    <a:lumOff val="60000"/>
                  </a:schemeClr>
                </a:solidFill>
              </a:rPr>
              <a:t>evenly</a:t>
            </a:r>
            <a:r>
              <a:rPr lang="en-US" sz="4000" dirty="0" smtClean="0">
                <a:solidFill>
                  <a:schemeClr val="accent4">
                    <a:lumMod val="40000"/>
                    <a:lumOff val="60000"/>
                  </a:schemeClr>
                </a:solidFill>
              </a:rPr>
              <a:t> in one phase are called solutions.</a:t>
            </a:r>
          </a:p>
          <a:p>
            <a:pPr marL="0" indent="0">
              <a:buNone/>
            </a:pPr>
            <a:r>
              <a:rPr lang="en-US" sz="4000" dirty="0" smtClean="0">
                <a:solidFill>
                  <a:schemeClr val="accent4">
                    <a:lumMod val="40000"/>
                    <a:lumOff val="60000"/>
                  </a:schemeClr>
                </a:solidFill>
              </a:rPr>
              <a:t>Solutions are made of </a:t>
            </a:r>
            <a:r>
              <a:rPr lang="en-US" sz="4000" b="1" dirty="0" smtClean="0">
                <a:solidFill>
                  <a:schemeClr val="accent4">
                    <a:lumMod val="40000"/>
                    <a:lumOff val="60000"/>
                  </a:schemeClr>
                </a:solidFill>
              </a:rPr>
              <a:t>two</a:t>
            </a:r>
            <a:r>
              <a:rPr lang="en-US" sz="4000" dirty="0" smtClean="0">
                <a:solidFill>
                  <a:schemeClr val="accent4">
                    <a:lumMod val="40000"/>
                    <a:lumOff val="60000"/>
                  </a:schemeClr>
                </a:solidFill>
              </a:rPr>
              <a:t> parts:</a:t>
            </a:r>
          </a:p>
          <a:p>
            <a:pPr marL="514350" indent="-514350">
              <a:buFont typeface="+mj-lt"/>
              <a:buAutoNum type="arabicPeriod"/>
            </a:pPr>
            <a:r>
              <a:rPr lang="en-US" sz="4000" b="1" dirty="0" smtClean="0">
                <a:solidFill>
                  <a:schemeClr val="accent4">
                    <a:lumMod val="40000"/>
                    <a:lumOff val="60000"/>
                  </a:schemeClr>
                </a:solidFill>
              </a:rPr>
              <a:t>The solute</a:t>
            </a:r>
            <a:r>
              <a:rPr lang="en-US" sz="4000" dirty="0" smtClean="0">
                <a:solidFill>
                  <a:schemeClr val="accent4">
                    <a:lumMod val="40000"/>
                    <a:lumOff val="60000"/>
                  </a:schemeClr>
                </a:solidFill>
              </a:rPr>
              <a:t>: The substance that is dissolved.</a:t>
            </a:r>
          </a:p>
          <a:p>
            <a:pPr marL="514350" indent="-514350">
              <a:buFont typeface="+mj-lt"/>
              <a:buAutoNum type="arabicPeriod"/>
            </a:pPr>
            <a:r>
              <a:rPr lang="en-US" sz="4000" b="1" dirty="0" smtClean="0">
                <a:solidFill>
                  <a:schemeClr val="accent4">
                    <a:lumMod val="40000"/>
                    <a:lumOff val="60000"/>
                  </a:schemeClr>
                </a:solidFill>
              </a:rPr>
              <a:t>The solvent</a:t>
            </a:r>
            <a:r>
              <a:rPr lang="en-US" sz="4000" dirty="0" smtClean="0">
                <a:solidFill>
                  <a:schemeClr val="accent4">
                    <a:lumMod val="40000"/>
                    <a:lumOff val="60000"/>
                  </a:schemeClr>
                </a:solidFill>
              </a:rPr>
              <a:t>: The mean or matrix in which the solute is dissolved.</a:t>
            </a:r>
          </a:p>
        </p:txBody>
      </p:sp>
      <p:pic>
        <p:nvPicPr>
          <p:cNvPr id="2050" name="Picture 2" descr="http://static1.squarespace.com/static/52e29c19e4b05158ff4419ff/t/5519e38ce4b0b640db3d785e/1427760022781/Mint+Chocolate+Cashew+Milk+Recipe"/>
          <p:cNvPicPr>
            <a:picLocks noChangeAspect="1" noChangeArrowheads="1"/>
          </p:cNvPicPr>
          <p:nvPr/>
        </p:nvPicPr>
        <p:blipFill rotWithShape="1">
          <a:blip r:embed="rId2">
            <a:extLst>
              <a:ext uri="{28A0092B-C50C-407E-A947-70E740481C1C}">
                <a14:useLocalDpi xmlns:a14="http://schemas.microsoft.com/office/drawing/2010/main" val="0"/>
              </a:ext>
            </a:extLst>
          </a:blip>
          <a:srcRect l="56489" t="36012" b="4019"/>
          <a:stretch/>
        </p:blipFill>
        <p:spPr bwMode="auto">
          <a:xfrm>
            <a:off x="7701759" y="2130425"/>
            <a:ext cx="4017165" cy="41560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p:cNvCxnSpPr/>
          <p:nvPr/>
        </p:nvCxnSpPr>
        <p:spPr>
          <a:xfrm>
            <a:off x="6794500" y="4060032"/>
            <a:ext cx="3124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6794500" y="5312966"/>
            <a:ext cx="31242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280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25500"/>
            <a:ext cx="5448300" cy="5351463"/>
          </a:xfrm>
        </p:spPr>
        <p:txBody>
          <a:bodyPr>
            <a:normAutofit fontScale="92500" lnSpcReduction="10000"/>
          </a:bodyPr>
          <a:lstStyle/>
          <a:p>
            <a:r>
              <a:rPr lang="en-US" sz="4000" b="1" dirty="0" smtClean="0">
                <a:solidFill>
                  <a:schemeClr val="accent4">
                    <a:lumMod val="40000"/>
                    <a:lumOff val="60000"/>
                  </a:schemeClr>
                </a:solidFill>
              </a:rPr>
              <a:t>Solubility</a:t>
            </a:r>
            <a:r>
              <a:rPr lang="en-US" sz="4000" dirty="0" smtClean="0">
                <a:solidFill>
                  <a:schemeClr val="accent4">
                    <a:lumMod val="40000"/>
                    <a:lumOff val="60000"/>
                  </a:schemeClr>
                </a:solidFill>
              </a:rPr>
              <a:t> is the ability of a substance to </a:t>
            </a:r>
            <a:r>
              <a:rPr lang="en-US" sz="4000" b="1" dirty="0" smtClean="0">
                <a:solidFill>
                  <a:schemeClr val="accent4">
                    <a:lumMod val="40000"/>
                    <a:lumOff val="60000"/>
                  </a:schemeClr>
                </a:solidFill>
              </a:rPr>
              <a:t>dissolve</a:t>
            </a:r>
            <a:r>
              <a:rPr lang="en-US" sz="4000" dirty="0" smtClean="0">
                <a:solidFill>
                  <a:schemeClr val="accent4">
                    <a:lumMod val="40000"/>
                    <a:lumOff val="60000"/>
                  </a:schemeClr>
                </a:solidFill>
              </a:rPr>
              <a:t> into another at a given temperature.</a:t>
            </a:r>
          </a:p>
          <a:p>
            <a:endParaRPr lang="en-US" sz="4000" dirty="0" smtClean="0">
              <a:solidFill>
                <a:schemeClr val="accent4">
                  <a:lumMod val="40000"/>
                  <a:lumOff val="60000"/>
                </a:schemeClr>
              </a:solidFill>
            </a:endParaRPr>
          </a:p>
          <a:p>
            <a:r>
              <a:rPr lang="en-US" sz="4000" dirty="0" smtClean="0">
                <a:solidFill>
                  <a:schemeClr val="accent4">
                    <a:lumMod val="40000"/>
                    <a:lumOff val="60000"/>
                  </a:schemeClr>
                </a:solidFill>
              </a:rPr>
              <a:t>Usually, there is </a:t>
            </a:r>
            <a:r>
              <a:rPr lang="en-US" sz="4000" b="1" dirty="0" smtClean="0">
                <a:solidFill>
                  <a:schemeClr val="accent4">
                    <a:lumMod val="40000"/>
                    <a:lumOff val="60000"/>
                  </a:schemeClr>
                </a:solidFill>
              </a:rPr>
              <a:t>more</a:t>
            </a:r>
            <a:r>
              <a:rPr lang="en-US" sz="4000" dirty="0" smtClean="0">
                <a:solidFill>
                  <a:schemeClr val="accent4">
                    <a:lumMod val="40000"/>
                    <a:lumOff val="60000"/>
                  </a:schemeClr>
                </a:solidFill>
              </a:rPr>
              <a:t> solvent than solute </a:t>
            </a:r>
            <a:r>
              <a:rPr lang="en-US" sz="4000" b="1" dirty="0" smtClean="0">
                <a:solidFill>
                  <a:schemeClr val="accent4">
                    <a:lumMod val="40000"/>
                    <a:lumOff val="60000"/>
                  </a:schemeClr>
                </a:solidFill>
              </a:rPr>
              <a:t>within</a:t>
            </a:r>
            <a:r>
              <a:rPr lang="en-US" sz="4000" dirty="0" smtClean="0">
                <a:solidFill>
                  <a:schemeClr val="accent4">
                    <a:lumMod val="40000"/>
                    <a:lumOff val="60000"/>
                  </a:schemeClr>
                </a:solidFill>
              </a:rPr>
              <a:t> a </a:t>
            </a:r>
            <a:r>
              <a:rPr lang="en-US" sz="4000" b="1" dirty="0" smtClean="0">
                <a:solidFill>
                  <a:schemeClr val="accent4">
                    <a:lumMod val="40000"/>
                    <a:lumOff val="60000"/>
                  </a:schemeClr>
                </a:solidFill>
              </a:rPr>
              <a:t>solution</a:t>
            </a:r>
            <a:r>
              <a:rPr lang="en-US" sz="4000" dirty="0" smtClean="0">
                <a:solidFill>
                  <a:schemeClr val="accent4">
                    <a:lumMod val="40000"/>
                    <a:lumOff val="60000"/>
                  </a:schemeClr>
                </a:solidFill>
              </a:rPr>
              <a:t>.</a:t>
            </a:r>
          </a:p>
          <a:p>
            <a:pPr marL="0" indent="0">
              <a:buNone/>
            </a:pPr>
            <a:endParaRPr lang="en-US" sz="4000" dirty="0" smtClean="0">
              <a:solidFill>
                <a:schemeClr val="accent4">
                  <a:lumMod val="40000"/>
                  <a:lumOff val="60000"/>
                </a:schemeClr>
              </a:solidFill>
            </a:endParaRPr>
          </a:p>
          <a:p>
            <a:r>
              <a:rPr lang="en-US" sz="4000" dirty="0" smtClean="0">
                <a:solidFill>
                  <a:schemeClr val="accent4">
                    <a:lumMod val="40000"/>
                    <a:lumOff val="60000"/>
                  </a:schemeClr>
                </a:solidFill>
              </a:rPr>
              <a:t>The </a:t>
            </a:r>
            <a:r>
              <a:rPr lang="en-US" sz="4000" b="1" dirty="0" smtClean="0">
                <a:solidFill>
                  <a:schemeClr val="accent4">
                    <a:lumMod val="40000"/>
                    <a:lumOff val="60000"/>
                  </a:schemeClr>
                </a:solidFill>
              </a:rPr>
              <a:t>amount</a:t>
            </a:r>
            <a:r>
              <a:rPr lang="en-US" sz="4000" dirty="0" smtClean="0">
                <a:solidFill>
                  <a:schemeClr val="accent4">
                    <a:lumMod val="40000"/>
                    <a:lumOff val="60000"/>
                  </a:schemeClr>
                </a:solidFill>
              </a:rPr>
              <a:t> of </a:t>
            </a:r>
            <a:r>
              <a:rPr lang="en-US" sz="4000" b="1" dirty="0" smtClean="0">
                <a:solidFill>
                  <a:schemeClr val="accent4">
                    <a:lumMod val="40000"/>
                    <a:lumOff val="60000"/>
                  </a:schemeClr>
                </a:solidFill>
              </a:rPr>
              <a:t>solute</a:t>
            </a:r>
            <a:r>
              <a:rPr lang="en-US" sz="4000" dirty="0" smtClean="0">
                <a:solidFill>
                  <a:schemeClr val="accent4">
                    <a:lumMod val="40000"/>
                    <a:lumOff val="60000"/>
                  </a:schemeClr>
                </a:solidFill>
              </a:rPr>
              <a:t> in a given amount of </a:t>
            </a:r>
            <a:r>
              <a:rPr lang="en-US" sz="4000" b="1" dirty="0" smtClean="0">
                <a:solidFill>
                  <a:schemeClr val="accent4">
                    <a:lumMod val="40000"/>
                    <a:lumOff val="60000"/>
                  </a:schemeClr>
                </a:solidFill>
              </a:rPr>
              <a:t>solvent</a:t>
            </a:r>
            <a:r>
              <a:rPr lang="en-US" sz="4000" dirty="0" smtClean="0">
                <a:solidFill>
                  <a:schemeClr val="accent4">
                    <a:lumMod val="40000"/>
                    <a:lumOff val="60000"/>
                  </a:schemeClr>
                </a:solidFill>
              </a:rPr>
              <a:t> is called </a:t>
            </a:r>
            <a:r>
              <a:rPr lang="en-US" sz="4000" b="1" dirty="0" smtClean="0">
                <a:solidFill>
                  <a:schemeClr val="accent4">
                    <a:lumMod val="40000"/>
                    <a:lumOff val="60000"/>
                  </a:schemeClr>
                </a:solidFill>
              </a:rPr>
              <a:t>concentration.</a:t>
            </a:r>
          </a:p>
        </p:txBody>
      </p:sp>
      <p:pic>
        <p:nvPicPr>
          <p:cNvPr id="3074" name="Picture 2" descr="http://2.bp.blogspot.com/-oza0XDgdlJE/VDKROFQmDuI/AAAAAAAAWaw/q6kDpHwc_Dw/s1600/mezclados%2Bcomo%2Bazucar%2By%2Bca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0" y="1995721"/>
            <a:ext cx="5355539" cy="301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5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67748468"/>
              </p:ext>
            </p:extLst>
          </p:nvPr>
        </p:nvGraphicFramePr>
        <p:xfrm>
          <a:off x="1803042" y="927281"/>
          <a:ext cx="8628846" cy="5561784"/>
        </p:xfrm>
        <a:graphic>
          <a:graphicData uri="http://schemas.openxmlformats.org/drawingml/2006/table">
            <a:tbl>
              <a:tblPr firstRow="1" bandRow="1">
                <a:tableStyleId>{5C22544A-7EE6-4342-B048-85BDC9FD1C3A}</a:tableStyleId>
              </a:tblPr>
              <a:tblGrid>
                <a:gridCol w="4314423"/>
                <a:gridCol w="4314423"/>
              </a:tblGrid>
              <a:tr h="981492">
                <a:tc gridSpan="2">
                  <a:txBody>
                    <a:bodyPr/>
                    <a:lstStyle/>
                    <a:p>
                      <a:pPr algn="ctr"/>
                      <a:r>
                        <a:rPr lang="en-US" sz="4800" dirty="0" smtClean="0"/>
                        <a:t>KINDS OF SOLUTIONS</a:t>
                      </a:r>
                      <a:endParaRPr lang="en-US" sz="4800" dirty="0"/>
                    </a:p>
                  </a:txBody>
                  <a:tcPr/>
                </a:tc>
                <a:tc hMerge="1">
                  <a:txBody>
                    <a:bodyPr/>
                    <a:lstStyle/>
                    <a:p>
                      <a:endParaRPr lang="en-US" dirty="0"/>
                    </a:p>
                  </a:txBody>
                  <a:tcPr/>
                </a:tc>
              </a:tr>
              <a:tr h="763382">
                <a:tc>
                  <a:txBody>
                    <a:bodyPr/>
                    <a:lstStyle/>
                    <a:p>
                      <a:r>
                        <a:rPr lang="sv-SE" sz="3600" b="0" i="0" kern="1200" dirty="0" smtClean="0">
                          <a:solidFill>
                            <a:schemeClr val="dk1"/>
                          </a:solidFill>
                          <a:effectLst/>
                          <a:latin typeface="+mn-lt"/>
                          <a:ea typeface="+mn-ea"/>
                          <a:cs typeface="+mn-cs"/>
                        </a:rPr>
                        <a:t>GAS-GAS</a:t>
                      </a:r>
                      <a:endParaRPr lang="en-US" sz="3600" dirty="0"/>
                    </a:p>
                  </a:txBody>
                  <a:tcPr/>
                </a:tc>
                <a:tc>
                  <a:txBody>
                    <a:bodyPr/>
                    <a:lstStyle/>
                    <a:p>
                      <a:r>
                        <a:rPr lang="en-US" sz="3600" dirty="0" smtClean="0"/>
                        <a:t>AIR</a:t>
                      </a:r>
                      <a:endParaRPr lang="en-US" sz="3600" dirty="0"/>
                    </a:p>
                  </a:txBody>
                  <a:tcPr/>
                </a:tc>
              </a:tr>
              <a:tr h="763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3600" b="0" i="0" kern="1200" dirty="0" smtClean="0">
                          <a:solidFill>
                            <a:schemeClr val="dk1"/>
                          </a:solidFill>
                          <a:effectLst/>
                          <a:latin typeface="+mn-lt"/>
                          <a:ea typeface="+mn-ea"/>
                          <a:cs typeface="+mn-cs"/>
                        </a:rPr>
                        <a:t>GAS-LIQUID</a:t>
                      </a:r>
                      <a:endParaRPr lang="en-US" sz="3600" dirty="0"/>
                    </a:p>
                  </a:txBody>
                  <a:tcPr/>
                </a:tc>
                <a:tc>
                  <a:txBody>
                    <a:bodyPr/>
                    <a:lstStyle/>
                    <a:p>
                      <a:r>
                        <a:rPr lang="en-US" sz="3600" dirty="0" smtClean="0"/>
                        <a:t>SOFT DRINKS, VAPOR</a:t>
                      </a:r>
                      <a:endParaRPr lang="en-US" sz="3600" dirty="0"/>
                    </a:p>
                  </a:txBody>
                  <a:tcPr/>
                </a:tc>
              </a:tr>
              <a:tr h="763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3600" b="0" i="0" kern="1200" dirty="0" smtClean="0">
                          <a:solidFill>
                            <a:schemeClr val="dk1"/>
                          </a:solidFill>
                          <a:effectLst/>
                          <a:latin typeface="+mn-lt"/>
                          <a:ea typeface="+mn-ea"/>
                          <a:cs typeface="+mn-cs"/>
                        </a:rPr>
                        <a:t>GAS-SOLID</a:t>
                      </a:r>
                      <a:endParaRPr lang="en-US" sz="3600" dirty="0" smtClean="0"/>
                    </a:p>
                  </a:txBody>
                  <a:tcPr/>
                </a:tc>
                <a:tc>
                  <a:txBody>
                    <a:bodyPr/>
                    <a:lstStyle/>
                    <a:p>
                      <a:r>
                        <a:rPr lang="en-US" sz="3600" dirty="0" smtClean="0"/>
                        <a:t>SMOKE</a:t>
                      </a:r>
                      <a:endParaRPr lang="en-US" sz="3600" dirty="0"/>
                    </a:p>
                  </a:txBody>
                  <a:tcPr/>
                </a:tc>
              </a:tr>
              <a:tr h="763382">
                <a:tc>
                  <a:txBody>
                    <a:bodyPr/>
                    <a:lstStyle/>
                    <a:p>
                      <a:r>
                        <a:rPr lang="sv-SE" sz="3600" b="0" i="0" kern="1200" dirty="0" smtClean="0">
                          <a:solidFill>
                            <a:schemeClr val="dk1"/>
                          </a:solidFill>
                          <a:effectLst/>
                          <a:latin typeface="+mn-lt"/>
                          <a:ea typeface="+mn-ea"/>
                          <a:cs typeface="+mn-cs"/>
                        </a:rPr>
                        <a:t>LIQUID-LIQUID</a:t>
                      </a:r>
                      <a:endParaRPr lang="en-US" sz="3600" dirty="0"/>
                    </a:p>
                  </a:txBody>
                  <a:tcPr/>
                </a:tc>
                <a:tc>
                  <a:txBody>
                    <a:bodyPr/>
                    <a:lstStyle/>
                    <a:p>
                      <a:r>
                        <a:rPr lang="en-US" sz="3600" dirty="0" smtClean="0"/>
                        <a:t>ALCOHOLIC</a:t>
                      </a:r>
                      <a:r>
                        <a:rPr lang="en-US" sz="3600" baseline="0" dirty="0" smtClean="0"/>
                        <a:t> BEVERAGES</a:t>
                      </a:r>
                      <a:endParaRPr lang="en-US" sz="3600" dirty="0"/>
                    </a:p>
                  </a:txBody>
                  <a:tcPr/>
                </a:tc>
              </a:tr>
              <a:tr h="763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3600" b="0" i="0" kern="1200" dirty="0" smtClean="0">
                          <a:solidFill>
                            <a:schemeClr val="dk1"/>
                          </a:solidFill>
                          <a:effectLst/>
                          <a:latin typeface="+mn-lt"/>
                          <a:ea typeface="+mn-ea"/>
                          <a:cs typeface="+mn-cs"/>
                        </a:rPr>
                        <a:t>LIQUID-SOLID</a:t>
                      </a:r>
                      <a:endParaRPr lang="en-US" sz="3600" dirty="0" smtClean="0"/>
                    </a:p>
                  </a:txBody>
                  <a:tcPr/>
                </a:tc>
                <a:tc>
                  <a:txBody>
                    <a:bodyPr/>
                    <a:lstStyle/>
                    <a:p>
                      <a:r>
                        <a:rPr lang="en-US" sz="3600" dirty="0" smtClean="0"/>
                        <a:t>SALTY</a:t>
                      </a:r>
                      <a:r>
                        <a:rPr lang="en-US" sz="3600" baseline="0" dirty="0" smtClean="0"/>
                        <a:t> WATER</a:t>
                      </a:r>
                      <a:endParaRPr lang="en-US" sz="3600" dirty="0"/>
                    </a:p>
                  </a:txBody>
                  <a:tcPr/>
                </a:tc>
              </a:tr>
              <a:tr h="763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3600" b="0" i="0" kern="1200" dirty="0" smtClean="0">
                          <a:solidFill>
                            <a:schemeClr val="dk1"/>
                          </a:solidFill>
                          <a:effectLst/>
                          <a:latin typeface="+mn-lt"/>
                          <a:ea typeface="+mn-ea"/>
                          <a:cs typeface="+mn-cs"/>
                        </a:rPr>
                        <a:t>SOLID-SOLID</a:t>
                      </a:r>
                      <a:endParaRPr lang="en-US" sz="3600" dirty="0" smtClean="0"/>
                    </a:p>
                  </a:txBody>
                  <a:tcPr/>
                </a:tc>
                <a:tc>
                  <a:txBody>
                    <a:bodyPr/>
                    <a:lstStyle/>
                    <a:p>
                      <a:r>
                        <a:rPr lang="en-US" sz="3600" dirty="0" smtClean="0"/>
                        <a:t>METAL ALLOYS </a:t>
                      </a:r>
                      <a:endParaRPr lang="en-US" sz="3600" dirty="0"/>
                    </a:p>
                  </a:txBody>
                  <a:tcPr/>
                </a:tc>
              </a:tr>
            </a:tbl>
          </a:graphicData>
        </a:graphic>
      </p:graphicFrame>
    </p:spTree>
    <p:extLst>
      <p:ext uri="{BB962C8B-B14F-4D97-AF65-F5344CB8AC3E}">
        <p14:creationId xmlns:p14="http://schemas.microsoft.com/office/powerpoint/2010/main" val="2143763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90337"/>
            <a:ext cx="5586663" cy="5286626"/>
          </a:xfrm>
        </p:spPr>
        <p:txBody>
          <a:bodyPr>
            <a:normAutofit fontScale="77500" lnSpcReduction="20000"/>
          </a:bodyPr>
          <a:lstStyle/>
          <a:p>
            <a:pPr marL="0" indent="0">
              <a:buNone/>
            </a:pPr>
            <a:r>
              <a:rPr lang="en-US" sz="4400" dirty="0" smtClean="0">
                <a:solidFill>
                  <a:schemeClr val="accent4">
                    <a:lumMod val="40000"/>
                    <a:lumOff val="60000"/>
                  </a:schemeClr>
                </a:solidFill>
              </a:rPr>
              <a:t>SUBSTANCES THAT DISSOLVE EACH OTHER ARE CALLED </a:t>
            </a:r>
            <a:r>
              <a:rPr lang="en-US" sz="4400" b="1" dirty="0" smtClean="0">
                <a:solidFill>
                  <a:schemeClr val="accent4">
                    <a:lumMod val="40000"/>
                    <a:lumOff val="60000"/>
                  </a:schemeClr>
                </a:solidFill>
              </a:rPr>
              <a:t>MISCIBLE. </a:t>
            </a:r>
            <a:endParaRPr lang="en-US" sz="4400" dirty="0" smtClean="0">
              <a:solidFill>
                <a:schemeClr val="accent4">
                  <a:lumMod val="40000"/>
                  <a:lumOff val="60000"/>
                </a:schemeClr>
              </a:solidFill>
            </a:endParaRPr>
          </a:p>
          <a:p>
            <a:pPr marL="0" indent="0">
              <a:buNone/>
            </a:pPr>
            <a:endParaRPr lang="en-US" sz="4400" dirty="0">
              <a:solidFill>
                <a:schemeClr val="accent4">
                  <a:lumMod val="40000"/>
                  <a:lumOff val="60000"/>
                </a:schemeClr>
              </a:solidFill>
            </a:endParaRPr>
          </a:p>
          <a:p>
            <a:pPr marL="0" indent="0">
              <a:buNone/>
            </a:pPr>
            <a:r>
              <a:rPr lang="en-US" sz="4400" b="1" dirty="0" smtClean="0">
                <a:solidFill>
                  <a:schemeClr val="accent4">
                    <a:lumMod val="40000"/>
                    <a:lumOff val="60000"/>
                  </a:schemeClr>
                </a:solidFill>
              </a:rPr>
              <a:t>SOLIDS</a:t>
            </a:r>
            <a:r>
              <a:rPr lang="en-US" sz="4400" dirty="0" smtClean="0">
                <a:solidFill>
                  <a:schemeClr val="accent4">
                    <a:lumMod val="40000"/>
                    <a:lumOff val="60000"/>
                  </a:schemeClr>
                </a:solidFill>
              </a:rPr>
              <a:t> DISSOLVE ON </a:t>
            </a:r>
            <a:r>
              <a:rPr lang="en-US" sz="4400" b="1" dirty="0" smtClean="0">
                <a:solidFill>
                  <a:schemeClr val="accent4">
                    <a:lumMod val="40000"/>
                    <a:lumOff val="60000"/>
                  </a:schemeClr>
                </a:solidFill>
              </a:rPr>
              <a:t>LIQUIDS</a:t>
            </a:r>
            <a:r>
              <a:rPr lang="en-US" sz="4400" dirty="0" smtClean="0">
                <a:solidFill>
                  <a:schemeClr val="accent4">
                    <a:lumMod val="40000"/>
                    <a:lumOff val="60000"/>
                  </a:schemeClr>
                </a:solidFill>
              </a:rPr>
              <a:t> WHEN THE </a:t>
            </a:r>
            <a:r>
              <a:rPr lang="en-US" sz="4400" b="1" dirty="0" smtClean="0">
                <a:solidFill>
                  <a:schemeClr val="accent4">
                    <a:lumMod val="40000"/>
                    <a:lumOff val="60000"/>
                  </a:schemeClr>
                </a:solidFill>
              </a:rPr>
              <a:t>SOLVENT </a:t>
            </a:r>
            <a:r>
              <a:rPr lang="en-US" sz="4400" dirty="0" smtClean="0">
                <a:solidFill>
                  <a:schemeClr val="accent4">
                    <a:lumMod val="40000"/>
                    <a:lumOff val="60000"/>
                  </a:schemeClr>
                </a:solidFill>
              </a:rPr>
              <a:t> IS ABLE TO OVERCOME THE </a:t>
            </a:r>
            <a:r>
              <a:rPr lang="en-US" sz="4400" b="1" dirty="0" smtClean="0">
                <a:solidFill>
                  <a:schemeClr val="accent4">
                    <a:lumMod val="40000"/>
                    <a:lumOff val="60000"/>
                  </a:schemeClr>
                </a:solidFill>
              </a:rPr>
              <a:t>ATTRACTION</a:t>
            </a:r>
            <a:r>
              <a:rPr lang="en-US" sz="4400" dirty="0" smtClean="0">
                <a:solidFill>
                  <a:schemeClr val="accent4">
                    <a:lumMod val="40000"/>
                    <a:lumOff val="60000"/>
                  </a:schemeClr>
                </a:solidFill>
              </a:rPr>
              <a:t> </a:t>
            </a:r>
            <a:r>
              <a:rPr lang="en-US" sz="4400" b="1" dirty="0" smtClean="0">
                <a:solidFill>
                  <a:schemeClr val="accent4">
                    <a:lumMod val="40000"/>
                    <a:lumOff val="60000"/>
                  </a:schemeClr>
                </a:solidFill>
              </a:rPr>
              <a:t>FORCES</a:t>
            </a:r>
            <a:r>
              <a:rPr lang="en-US" sz="4400" dirty="0" smtClean="0">
                <a:solidFill>
                  <a:schemeClr val="accent4">
                    <a:lumMod val="40000"/>
                    <a:lumOff val="60000"/>
                  </a:schemeClr>
                </a:solidFill>
              </a:rPr>
              <a:t> OF THE PARTICLES OF THE </a:t>
            </a:r>
            <a:r>
              <a:rPr lang="en-US" sz="4400" b="1" dirty="0" smtClean="0">
                <a:solidFill>
                  <a:schemeClr val="accent4">
                    <a:lumMod val="40000"/>
                    <a:lumOff val="60000"/>
                  </a:schemeClr>
                </a:solidFill>
              </a:rPr>
              <a:t>SOLID</a:t>
            </a:r>
            <a:r>
              <a:rPr lang="en-US" sz="4400" dirty="0" smtClean="0">
                <a:solidFill>
                  <a:schemeClr val="accent4">
                    <a:lumMod val="40000"/>
                    <a:lumOff val="60000"/>
                  </a:schemeClr>
                </a:solidFill>
              </a:rPr>
              <a:t>. </a:t>
            </a:r>
          </a:p>
          <a:p>
            <a:pPr marL="0" indent="0">
              <a:buNone/>
            </a:pPr>
            <a:endParaRPr lang="en-US" sz="4400" dirty="0" smtClean="0">
              <a:solidFill>
                <a:schemeClr val="accent4">
                  <a:lumMod val="40000"/>
                  <a:lumOff val="60000"/>
                </a:schemeClr>
              </a:solidFill>
            </a:endParaRPr>
          </a:p>
          <a:p>
            <a:pPr marL="0" indent="0">
              <a:buNone/>
            </a:pPr>
            <a:r>
              <a:rPr lang="en-US" sz="4400" dirty="0" smtClean="0">
                <a:solidFill>
                  <a:schemeClr val="accent4">
                    <a:lumMod val="40000"/>
                    <a:lumOff val="60000"/>
                  </a:schemeClr>
                </a:solidFill>
              </a:rPr>
              <a:t>A SOLUTION IS </a:t>
            </a:r>
            <a:r>
              <a:rPr lang="en-US" sz="4400" b="1" dirty="0" smtClean="0">
                <a:solidFill>
                  <a:schemeClr val="accent4">
                    <a:lumMod val="40000"/>
                    <a:lumOff val="60000"/>
                  </a:schemeClr>
                </a:solidFill>
              </a:rPr>
              <a:t>SATURATED </a:t>
            </a:r>
            <a:r>
              <a:rPr lang="en-US" sz="4400" dirty="0" smtClean="0">
                <a:solidFill>
                  <a:schemeClr val="accent4">
                    <a:lumMod val="40000"/>
                    <a:lumOff val="60000"/>
                  </a:schemeClr>
                </a:solidFill>
              </a:rPr>
              <a:t> WHEN  A SOLUTION HAS THE </a:t>
            </a:r>
            <a:r>
              <a:rPr lang="en-US" sz="4400" b="1" dirty="0" smtClean="0">
                <a:solidFill>
                  <a:schemeClr val="accent4">
                    <a:lumMod val="40000"/>
                    <a:lumOff val="60000"/>
                  </a:schemeClr>
                </a:solidFill>
              </a:rPr>
              <a:t>MAXIMUM</a:t>
            </a:r>
            <a:r>
              <a:rPr lang="en-US" sz="4400" dirty="0" smtClean="0">
                <a:solidFill>
                  <a:schemeClr val="accent4">
                    <a:lumMod val="40000"/>
                    <a:lumOff val="60000"/>
                  </a:schemeClr>
                </a:solidFill>
              </a:rPr>
              <a:t> AMOUNT OF A </a:t>
            </a:r>
            <a:r>
              <a:rPr lang="en-US" sz="4400" b="1" dirty="0" smtClean="0">
                <a:solidFill>
                  <a:schemeClr val="accent4">
                    <a:lumMod val="40000"/>
                    <a:lumOff val="60000"/>
                  </a:schemeClr>
                </a:solidFill>
              </a:rPr>
              <a:t>SOLUTE</a:t>
            </a:r>
            <a:r>
              <a:rPr lang="en-US" sz="4400" dirty="0" smtClean="0">
                <a:solidFill>
                  <a:schemeClr val="accent4">
                    <a:lumMod val="40000"/>
                    <a:lumOff val="60000"/>
                  </a:schemeClr>
                </a:solidFill>
              </a:rPr>
              <a:t> DISSOLVED IN IT.</a:t>
            </a:r>
            <a:endParaRPr lang="en-US" sz="4400" dirty="0">
              <a:solidFill>
                <a:schemeClr val="accent4">
                  <a:lumMod val="40000"/>
                  <a:lumOff val="60000"/>
                </a:schemeClr>
              </a:solidFill>
            </a:endParaRPr>
          </a:p>
        </p:txBody>
      </p:sp>
      <p:pic>
        <p:nvPicPr>
          <p:cNvPr id="5" name="Imagen 4"/>
          <p:cNvPicPr>
            <a:picLocks noChangeAspect="1"/>
          </p:cNvPicPr>
          <p:nvPr/>
        </p:nvPicPr>
        <p:blipFill>
          <a:blip r:embed="rId2"/>
          <a:stretch>
            <a:fillRect/>
          </a:stretch>
        </p:blipFill>
        <p:spPr>
          <a:xfrm>
            <a:off x="9729382" y="333699"/>
            <a:ext cx="1125428" cy="3002297"/>
          </a:xfrm>
          <a:prstGeom prst="rect">
            <a:avLst/>
          </a:prstGeom>
        </p:spPr>
      </p:pic>
      <p:pic>
        <p:nvPicPr>
          <p:cNvPr id="1026" name="Picture 2" descr="http://halalfoodie.ca/wp-content/uploads/2012/03/IMG_19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382" y="4267200"/>
            <a:ext cx="1426428" cy="1909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11.trueactivist.com/wp-content/uploads/2014/06/SaltInWaterSolutionLiquid-210x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5596" y="1834848"/>
            <a:ext cx="1276985" cy="243235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ctor recto de flecha 6"/>
          <p:cNvCxnSpPr/>
          <p:nvPr/>
        </p:nvCxnSpPr>
        <p:spPr>
          <a:xfrm>
            <a:off x="6644640" y="1157037"/>
            <a:ext cx="2783742"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cxnSp>
        <p:nvCxnSpPr>
          <p:cNvPr id="11" name="Conector recto de flecha 10"/>
          <p:cNvCxnSpPr/>
          <p:nvPr/>
        </p:nvCxnSpPr>
        <p:spPr>
          <a:xfrm flipV="1">
            <a:off x="6644640" y="2895600"/>
            <a:ext cx="1013460" cy="1337"/>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cxnSp>
        <p:nvCxnSpPr>
          <p:cNvPr id="12" name="Conector recto de flecha 11"/>
          <p:cNvCxnSpPr/>
          <p:nvPr/>
        </p:nvCxnSpPr>
        <p:spPr>
          <a:xfrm>
            <a:off x="6644640" y="5130800"/>
            <a:ext cx="2694842" cy="54518"/>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34730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solidFill>
                  <a:schemeClr val="accent2">
                    <a:lumMod val="20000"/>
                    <a:lumOff val="80000"/>
                  </a:schemeClr>
                </a:solidFill>
              </a:rPr>
              <a:t>COLLOIDS</a:t>
            </a:r>
            <a:endParaRPr lang="en-US" b="1" dirty="0">
              <a:solidFill>
                <a:schemeClr val="accent2">
                  <a:lumMod val="20000"/>
                  <a:lumOff val="80000"/>
                </a:schemeClr>
              </a:solidFill>
            </a:endParaRPr>
          </a:p>
        </p:txBody>
      </p:sp>
      <p:sp>
        <p:nvSpPr>
          <p:cNvPr id="3" name="Marcador de contenido 2"/>
          <p:cNvSpPr>
            <a:spLocks noGrp="1"/>
          </p:cNvSpPr>
          <p:nvPr>
            <p:ph idx="1"/>
          </p:nvPr>
        </p:nvSpPr>
        <p:spPr>
          <a:xfrm>
            <a:off x="838200" y="1825625"/>
            <a:ext cx="5588358" cy="4351338"/>
          </a:xfrm>
        </p:spPr>
        <p:txBody>
          <a:bodyPr>
            <a:normAutofit/>
          </a:bodyPr>
          <a:lstStyle/>
          <a:p>
            <a:pPr marL="0" indent="0">
              <a:buNone/>
            </a:pPr>
            <a:r>
              <a:rPr lang="en-US" sz="4000" dirty="0" smtClean="0">
                <a:solidFill>
                  <a:schemeClr val="accent2">
                    <a:lumMod val="20000"/>
                    <a:lumOff val="80000"/>
                  </a:schemeClr>
                </a:solidFill>
              </a:rPr>
              <a:t>A colloid is a mixture in which the particles are not large enough to settle out, and are evenly distributed within the solvent</a:t>
            </a:r>
            <a:r>
              <a:rPr lang="en-US" sz="4000" dirty="0" smtClean="0">
                <a:solidFill>
                  <a:schemeClr val="accent2">
                    <a:lumMod val="20000"/>
                    <a:lumOff val="80000"/>
                  </a:schemeClr>
                </a:solidFill>
              </a:rPr>
              <a:t>.  Colloids don’t let the light pass through their particles.  Instead, light is scattered.  (Tyndall effect)</a:t>
            </a:r>
            <a:endParaRPr lang="en-US" sz="4000" dirty="0">
              <a:solidFill>
                <a:schemeClr val="accent2">
                  <a:lumMod val="20000"/>
                  <a:lumOff val="80000"/>
                </a:schemeClr>
              </a:solidFill>
            </a:endParaRPr>
          </a:p>
        </p:txBody>
      </p:sp>
      <p:pic>
        <p:nvPicPr>
          <p:cNvPr id="2050" name="Picture 2" descr="http://intranet.tdmu.edu.ua/data/kafedra/internal/zag_him/classes_stud/en/stomat/ptn/medical%20chemistry/1%20course/06.%20Colloidal%20solutions.files/image108.jpg"/>
          <p:cNvPicPr>
            <a:picLocks noChangeAspect="1" noChangeArrowheads="1"/>
          </p:cNvPicPr>
          <p:nvPr/>
        </p:nvPicPr>
        <p:blipFill rotWithShape="1">
          <a:blip r:embed="rId2">
            <a:extLst>
              <a:ext uri="{28A0092B-C50C-407E-A947-70E740481C1C}">
                <a14:useLocalDpi xmlns:a14="http://schemas.microsoft.com/office/drawing/2010/main" val="0"/>
              </a:ext>
            </a:extLst>
          </a:blip>
          <a:srcRect l="31856"/>
          <a:stretch/>
        </p:blipFill>
        <p:spPr bwMode="auto">
          <a:xfrm>
            <a:off x="7315199" y="2125014"/>
            <a:ext cx="4363211" cy="425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673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solidFill>
                  <a:schemeClr val="accent4">
                    <a:lumMod val="20000"/>
                    <a:lumOff val="80000"/>
                  </a:schemeClr>
                </a:solidFill>
              </a:rPr>
              <a:t>Why is the s</a:t>
            </a:r>
            <a:r>
              <a:rPr lang="en-US" b="1" dirty="0" smtClean="0">
                <a:solidFill>
                  <a:schemeClr val="accent4">
                    <a:lumMod val="20000"/>
                    <a:lumOff val="80000"/>
                  </a:schemeClr>
                </a:solidFill>
              </a:rPr>
              <a:t>ky blue?</a:t>
            </a:r>
            <a:endParaRPr lang="en-US" dirty="0">
              <a:solidFill>
                <a:schemeClr val="accent4">
                  <a:lumMod val="20000"/>
                  <a:lumOff val="80000"/>
                </a:schemeClr>
              </a:solidFill>
            </a:endParaRPr>
          </a:p>
        </p:txBody>
      </p:sp>
      <p:sp>
        <p:nvSpPr>
          <p:cNvPr id="3" name="Marcador de contenido 2"/>
          <p:cNvSpPr>
            <a:spLocks noGrp="1"/>
          </p:cNvSpPr>
          <p:nvPr>
            <p:ph idx="1"/>
          </p:nvPr>
        </p:nvSpPr>
        <p:spPr>
          <a:xfrm>
            <a:off x="838200" y="1825625"/>
            <a:ext cx="5369417" cy="4351338"/>
          </a:xfrm>
        </p:spPr>
        <p:txBody>
          <a:bodyPr/>
          <a:lstStyle/>
          <a:p>
            <a:pPr marL="0" indent="0">
              <a:buNone/>
            </a:pPr>
            <a:r>
              <a:rPr lang="en-US" sz="3600" dirty="0">
                <a:solidFill>
                  <a:schemeClr val="accent4">
                    <a:lumMod val="20000"/>
                    <a:lumOff val="80000"/>
                  </a:schemeClr>
                </a:solidFill>
              </a:rPr>
              <a:t>B</a:t>
            </a:r>
            <a:r>
              <a:rPr lang="en-US" sz="3600" dirty="0" smtClean="0">
                <a:solidFill>
                  <a:schemeClr val="accent4">
                    <a:lumMod val="20000"/>
                    <a:lumOff val="80000"/>
                  </a:schemeClr>
                </a:solidFill>
              </a:rPr>
              <a:t>lue </a:t>
            </a:r>
            <a:r>
              <a:rPr lang="en-US" sz="3600" dirty="0">
                <a:solidFill>
                  <a:schemeClr val="accent4">
                    <a:lumMod val="20000"/>
                    <a:lumOff val="80000"/>
                  </a:schemeClr>
                </a:solidFill>
              </a:rPr>
              <a:t>light has the shortest wavelength in the visible light spectrum, while red has one of the longest. </a:t>
            </a:r>
            <a:r>
              <a:rPr lang="en-US" sz="3600" dirty="0">
                <a:solidFill>
                  <a:schemeClr val="accent4">
                    <a:lumMod val="20000"/>
                    <a:lumOff val="80000"/>
                  </a:schemeClr>
                </a:solidFill>
              </a:rPr>
              <a:t>L</a:t>
            </a:r>
            <a:r>
              <a:rPr lang="en-US" sz="3600" dirty="0" smtClean="0">
                <a:solidFill>
                  <a:schemeClr val="accent4">
                    <a:lumMod val="20000"/>
                    <a:lumOff val="80000"/>
                  </a:schemeClr>
                </a:solidFill>
              </a:rPr>
              <a:t>ight </a:t>
            </a:r>
            <a:r>
              <a:rPr lang="en-US" sz="3600" dirty="0">
                <a:solidFill>
                  <a:schemeClr val="accent4">
                    <a:lumMod val="20000"/>
                    <a:lumOff val="80000"/>
                  </a:schemeClr>
                </a:solidFill>
              </a:rPr>
              <a:t>with shorter wavelengths scatters more so than longer wavelengths. Thus, the sky looks blue when viewed away from the sun: the blue light is scattered more and is visible to a greater extent.</a:t>
            </a:r>
          </a:p>
          <a:p>
            <a:pPr marL="0" indent="0">
              <a:buNone/>
            </a:pPr>
            <a:endParaRPr lang="en-US" dirty="0"/>
          </a:p>
        </p:txBody>
      </p:sp>
      <p:pic>
        <p:nvPicPr>
          <p:cNvPr id="4" name="Imagen 3"/>
          <p:cNvPicPr>
            <a:picLocks noChangeAspect="1"/>
          </p:cNvPicPr>
          <p:nvPr/>
        </p:nvPicPr>
        <p:blipFill>
          <a:blip r:embed="rId2"/>
          <a:stretch>
            <a:fillRect/>
          </a:stretch>
        </p:blipFill>
        <p:spPr>
          <a:xfrm flipV="1">
            <a:off x="6929586" y="2151089"/>
            <a:ext cx="4770492" cy="3180328"/>
          </a:xfrm>
          <a:prstGeom prst="rect">
            <a:avLst/>
          </a:prstGeom>
        </p:spPr>
      </p:pic>
    </p:spTree>
    <p:extLst>
      <p:ext uri="{BB962C8B-B14F-4D97-AF65-F5344CB8AC3E}">
        <p14:creationId xmlns:p14="http://schemas.microsoft.com/office/powerpoint/2010/main" val="2495960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ki">
      <a:majorFont>
        <a:latin typeface="Gungsuh"/>
        <a:ea typeface=""/>
        <a:cs typeface=""/>
      </a:majorFont>
      <a:minorFont>
        <a:latin typeface="JasmineUP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770</Words>
  <Application>Microsoft Office PowerPoint</Application>
  <PresentationFormat>Panorámica</PresentationFormat>
  <Paragraphs>118</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Gungsuh</vt:lpstr>
      <vt:lpstr>Arial</vt:lpstr>
      <vt:lpstr>JasmineUPC</vt:lpstr>
      <vt:lpstr>Tema de Office</vt:lpstr>
      <vt:lpstr>MIXTURES AND SOLUTIONS</vt:lpstr>
      <vt:lpstr>WHAT IS A MIXTURE? https://www.youtube.com/watch?v=UWwM71SNpJ8 </vt:lpstr>
      <vt:lpstr>Presentación de PowerPoint</vt:lpstr>
      <vt:lpstr>HOMOGENEOUS MIXTURES ARE CALLED SOLUTIONS</vt:lpstr>
      <vt:lpstr>Presentación de PowerPoint</vt:lpstr>
      <vt:lpstr>Presentación de PowerPoint</vt:lpstr>
      <vt:lpstr>Presentación de PowerPoint</vt:lpstr>
      <vt:lpstr>COLLOIDS</vt:lpstr>
      <vt:lpstr>Why is the sky blue?</vt:lpstr>
      <vt:lpstr>TYPES OF COLLOIDS</vt:lpstr>
      <vt:lpstr>SUSPENSIONS</vt:lpstr>
      <vt:lpstr>MIXTURES CAN BE SEPARATED BY PHYSICAL MEANS</vt:lpstr>
      <vt:lpstr>Presentación de PowerPoint</vt:lpstr>
      <vt:lpstr>DISTILLATION</vt:lpstr>
      <vt:lpstr>EVAPORATION</vt:lpstr>
      <vt:lpstr>CHROMATOGRAPHY</vt:lpstr>
      <vt:lpstr>CRYSTALLIZATION</vt:lpstr>
      <vt:lpstr>EXTRACTION</vt:lpstr>
      <vt:lpstr>FILTRATION</vt:lpstr>
      <vt:lpstr>SEDIMENTATION (DECANTATION)</vt:lpstr>
      <vt:lpstr>CENTRIFUGATION</vt:lpstr>
      <vt:lpstr>MAGNETIC SEPARATION</vt:lpstr>
      <vt:lpstr>SIEVEING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MIXTURES AND SOLUTIONS</dc:title>
  <dc:creator>Usuario</dc:creator>
  <cp:lastModifiedBy>Usuario</cp:lastModifiedBy>
  <cp:revision>39</cp:revision>
  <dcterms:created xsi:type="dcterms:W3CDTF">2015-10-20T16:31:10Z</dcterms:created>
  <dcterms:modified xsi:type="dcterms:W3CDTF">2015-10-23T14:59:24Z</dcterms:modified>
</cp:coreProperties>
</file>